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24" r:id="rId2"/>
    <p:sldId id="3228" r:id="rId3"/>
    <p:sldId id="3280" r:id="rId4"/>
    <p:sldId id="3330" r:id="rId5"/>
    <p:sldId id="3341" r:id="rId6"/>
    <p:sldId id="3339" r:id="rId7"/>
    <p:sldId id="3270" r:id="rId8"/>
    <p:sldId id="3338" r:id="rId9"/>
    <p:sldId id="3271" r:id="rId10"/>
    <p:sldId id="3342" r:id="rId11"/>
    <p:sldId id="3347" r:id="rId12"/>
    <p:sldId id="3333" r:id="rId13"/>
    <p:sldId id="3345" r:id="rId14"/>
    <p:sldId id="3335" r:id="rId15"/>
    <p:sldId id="3346" r:id="rId16"/>
    <p:sldId id="33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BC21C4-C5AD-45C6-8FE1-02F6ADC9277F}">
          <p14:sldIdLst>
            <p14:sldId id="3324"/>
          </p14:sldIdLst>
        </p14:section>
        <p14:section name="Introduction" id="{6FE78AA9-9550-47F4-9AAB-1E20CD4DF080}">
          <p14:sldIdLst>
            <p14:sldId id="3228"/>
            <p14:sldId id="3280"/>
          </p14:sldIdLst>
        </p14:section>
        <p14:section name="Business Understanding" id="{9214033B-F916-48C8-8DF7-22B41F5AB063}">
          <p14:sldIdLst>
            <p14:sldId id="3330"/>
          </p14:sldIdLst>
        </p14:section>
        <p14:section name="Data Understanding" id="{315180D2-0EB0-453C-8B3D-503A072E691B}">
          <p14:sldIdLst>
            <p14:sldId id="3341"/>
          </p14:sldIdLst>
        </p14:section>
        <p14:section name="Data Analysis" id="{65754775-59E4-4C02-B8DE-52628589D7F7}">
          <p14:sldIdLst>
            <p14:sldId id="3339"/>
            <p14:sldId id="3270"/>
            <p14:sldId id="3338"/>
            <p14:sldId id="3271"/>
            <p14:sldId id="3342"/>
            <p14:sldId id="3347"/>
          </p14:sldIdLst>
        </p14:section>
        <p14:section name="Statistical Inference" id="{0389BCE3-619C-47E0-BCA1-0C99C6A943E5}">
          <p14:sldIdLst>
            <p14:sldId id="3333"/>
          </p14:sldIdLst>
        </p14:section>
        <p14:section name="Recommendations" id="{DC5CEB35-75AA-4636-AB31-EEC8E9AD2003}">
          <p14:sldIdLst>
            <p14:sldId id="3345"/>
          </p14:sldIdLst>
        </p14:section>
        <p14:section name="Next Steps" id="{B12FF5E1-59AE-4295-B466-024064D1FBCF}">
          <p14:sldIdLst>
            <p14:sldId id="3335"/>
            <p14:sldId id="3346"/>
          </p14:sldIdLst>
        </p14:section>
        <p14:section name="Thank You" id="{147E825A-6C4F-4C59-AE5F-CF00C207C2BF}">
          <p14:sldIdLst>
            <p14:sldId id="3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9400F-1BB2-46A1-B7D3-CB2115265FEA}" v="51" dt="2023-03-02T22:02:52.911"/>
    <p1510:client id="{16A7A432-618B-4EFE-811B-FD6804531E3D}" v="78" dt="2023-03-02T21:27:48.157"/>
    <p1510:client id="{1CDD821B-50B0-40A3-9DD2-820C3B134E1F}" v="5" dt="2023-03-02T18:30:24.208"/>
    <p1510:client id="{247A9C91-D500-4BCE-8C6B-8467F318AD21}" v="4" dt="2023-03-02T23:39:55.904"/>
    <p1510:client id="{2D21304B-93F6-432A-9C20-6E33330A15C6}" v="96" dt="2023-03-02T18:53:30.329"/>
    <p1510:client id="{31E9D72C-D2F1-430B-B65B-77E0DBD2CC0E}" v="148" dt="2023-03-02T22:32:59.586"/>
    <p1510:client id="{3A6F0BE4-6009-44E1-9665-2FE13A5B9C00}" v="249" dt="2023-03-02T22:17:43.996"/>
    <p1510:client id="{45F95936-6164-45A6-8CAC-31AB00ACA14A}" v="532" dt="2023-03-02T23:29:22.290"/>
    <p1510:client id="{4CE803B2-EDA4-4E29-B928-0FCA87751469}" v="109" dt="2023-03-02T18:20:52.734"/>
    <p1510:client id="{4ED0C040-2553-4FC8-9998-9BE1EDC74030}" v="63" dt="2023-03-02T17:50:39.189"/>
    <p1510:client id="{6D7C91E2-BDD7-473C-B461-2D2055289BA9}" v="1" dt="2023-03-02T23:08:20.680"/>
    <p1510:client id="{6E4A0F29-2A28-40B7-B786-EE42FE5A029F}" v="6" dt="2023-03-02T23:32:16.504"/>
    <p1510:client id="{6FF75672-6DDE-4C60-BDA6-31207DFC4012}" v="2" dt="2023-03-02T22:19:46.930"/>
    <p1510:client id="{7C9FEA08-9050-4E46-8AD6-7E1CE464713C}" v="582" dt="2023-03-02T19:00:04.183"/>
    <p1510:client id="{7D693A7A-B5C1-4DED-832E-663D33EA7EAE}" v="84" dt="2023-03-02T21:29:55.770"/>
    <p1510:client id="{802853D9-5EFF-4681-AB60-FF1B6BFFA8F7}" v="47" dt="2023-03-02T18:59:03.504"/>
    <p1510:client id="{8729FF94-88F8-4B2D-A4B4-D1B7962CDDA9}" v="496" dt="2023-03-02T19:00:02.864"/>
    <p1510:client id="{97B63D9C-AE6A-4DC1-AE91-6B2B7D9BF831}" v="18" dt="2023-03-02T19:15:06.579"/>
    <p1510:client id="{9C8F3A76-3C6E-49D9-AF9A-950CB665A93E}" v="23" dt="2023-03-03T00:12:04.227"/>
    <p1510:client id="{9DEDA8BC-24FF-48BB-BC23-4738C8169CF9}" v="45" dt="2023-03-02T21:21:20.994"/>
    <p1510:client id="{A39BE3B4-942A-4DFD-A083-E9FAE98657FA}" v="73" dt="2023-03-02T22:33:09.301"/>
    <p1510:client id="{B0BC48BB-18F6-42E1-B27A-6D0CD5676830}" v="21" dt="2023-03-02T21:36:53.373"/>
    <p1510:client id="{BC0E345C-3AED-46D8-ABE9-87E64F3B7C28}" v="386" dt="2023-03-02T18:21:10.933"/>
    <p1510:client id="{CFBB866E-13FF-4EF8-9860-E42CA5C2A55F}" v="643" dt="2023-03-02T18:06:45.417"/>
    <p1510:client id="{D21E8028-C456-4F77-B234-84C044ADCEC7}" v="3" dt="2023-03-02T21:59:03.697"/>
    <p1510:client id="{D556C437-D8DA-40AE-93DA-0100C16E30BC}" v="2" dt="2023-03-02T19:37:47.999"/>
    <p1510:client id="{DAA609E7-BE1A-456E-81CA-2D94D479B435}" v="8080" dt="2023-03-03T01:19:48.762"/>
    <p1510:client id="{E3114177-967D-4554-AF08-66D2CEE949E5}" v="98" dt="2023-03-02T22:42:48.216"/>
    <p1510:client id="{FAE2462F-EA04-48BA-9012-1EB65D8585A1}" v="527" dt="2023-03-02T23:20:0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CC4AA-81F1-4CFB-B5EF-501538D97C80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AC289-28A9-4B8F-AEFD-1346154DA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Genre V Revenue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3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841-F309-46E6-B418-2C14B0A5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D8DE9-6205-45EA-9B81-0B2ADDBD7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0E24C-3947-4651-8801-CFC687D2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C3F3-0C1C-4BFD-A3F0-8E16B1C6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04492-C816-4B87-A70C-57F30D91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06E8-F9D2-494C-B320-A036655B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A7712-2483-479A-B0D6-00FF7DE9B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8D92-762B-472C-A93B-624145D5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9EAB-B0B5-42B3-B611-46CD7FBC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51B1F-9BDB-4929-82CC-C9B8EBBD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22F09-9B2A-494A-9058-F1FA350B9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B012E-04AB-477C-8301-6DE00B811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6EDE-538A-4A1B-BF75-9C43F6B3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104A-5051-46E6-8F62-BF31DF35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0C10-0DFD-4FB6-8F2E-C82CD39D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bg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148417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DC220-FDA0-41D7-98BA-BB440BC4A90B}"/>
              </a:ext>
            </a:extLst>
          </p:cNvPr>
          <p:cNvSpPr/>
          <p:nvPr userDrawn="1"/>
        </p:nvSpPr>
        <p:spPr bwMode="gray">
          <a:xfrm>
            <a:off x="11568701" y="6482993"/>
            <a:ext cx="503434" cy="3750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D1E82-7DE3-46EF-9065-6719F60566AC}"/>
              </a:ext>
            </a:extLst>
          </p:cNvPr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DC2670-5D11-4421-8167-B380A667E4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688" y="684903"/>
            <a:ext cx="11390734" cy="454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SzPct val="100000"/>
              <a:buNone/>
              <a:defRPr lang="en-US" sz="1200" kern="1200" noProof="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91C14F-ED57-4012-8301-39F6E6B9E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688" y="238607"/>
            <a:ext cx="11390734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1219170" rtl="0" eaLnBrk="1" latinLnBrk="0" hangingPunct="1">
              <a:spcBef>
                <a:spcPct val="0"/>
              </a:spcBef>
              <a:buNone/>
              <a:defRPr lang="en-US" sz="2400" b="1" i="0" kern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234285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441750-05D6-7B4F-B591-8A1D9D7C986B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01216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0B909-0F58-4040-81A7-03A8A9975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51" t="14594" r="-282" b="3878"/>
          <a:stretch/>
        </p:blipFill>
        <p:spPr>
          <a:xfrm rot="10800000">
            <a:off x="6804950" y="0"/>
            <a:ext cx="538705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0520FDF-009E-D941-8AD7-91809FE61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688" y="1581632"/>
            <a:ext cx="3620262" cy="327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1219170" rtl="0" eaLnBrk="1" latinLnBrk="0" hangingPunct="1">
              <a:spcBef>
                <a:spcPct val="0"/>
              </a:spcBef>
              <a:buNone/>
              <a:defRPr lang="en-US" sz="4800" b="0" i="0" kern="12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114213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green 1">
    <p:bg bwMode="gray">
      <p:bgPr>
        <a:solidFill>
          <a:srgbClr val="43B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73E56B-D0C2-FB48-BC2E-100F6C6F40A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8517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67CF09-9B0E-CC47-BB92-7C878843F0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78517" y="3429000"/>
            <a:ext cx="10418233" cy="15665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FC9381-36B0-1E4C-B871-2F5B1339F648}"/>
              </a:ext>
            </a:extLst>
          </p:cNvPr>
          <p:cNvSpPr>
            <a:spLocks/>
          </p:cNvSpPr>
          <p:nvPr userDrawn="1"/>
        </p:nvSpPr>
        <p:spPr bwMode="auto">
          <a:xfrm>
            <a:off x="501648" y="6444147"/>
            <a:ext cx="322524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C84F2FB2-4A16-1542-BD5E-F56870239E74}" type="slidenum">
              <a:rPr lang="en-US" sz="800" b="0" i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Frutiger Next Pro Light" charset="0"/>
              </a:rPr>
              <a:t>‹#›</a:t>
            </a:fld>
            <a:r>
              <a:rPr lang="en-US" sz="8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Frutiger Next Pro Light" charset="0"/>
              </a:rPr>
              <a:t>  |  Copyright © 2022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5580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47A1-872C-4173-892D-DB861138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3983-2ACB-4D21-A57A-51267B8A0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9D27-ECC5-48AF-A2C9-ED770865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5E30-236B-40DB-AE10-796CCF24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A30C-8298-4E42-8EEA-A6C3DB5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BB92-7E43-4E58-BAD4-91333A04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41EBE-3E98-4320-8D03-1305F65D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3691-2BA9-4593-BD40-E0CC5FFF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F882-E8C8-46E8-8966-5EA08E31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D9E5-B91B-4EDF-855F-C27247C5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F590-F31D-4695-9D5D-53D2175A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701D-CBC1-4B63-BEA4-FB770E44D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1B1EB-6447-4F6C-B11D-F356FBDB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EB6F7-0DA4-4E53-AC66-F9E85C9C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6164C-6167-489A-BDA6-B5D650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F7D97-D65C-4814-B30C-7904A93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D827-089C-45E8-B45B-4E93AA34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7BF8C-E2A0-41A0-B667-51D0E336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1B646-A53C-4CE5-A4BC-BBEDA110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2CC6C-034E-4D91-B7A8-7DAF23A03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1FFD-9C69-4935-9679-543295E25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F41D3-3596-4063-8F4E-D4CEC0D4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15FD5-EB44-4498-AD8A-5FF37FBF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7D326-3702-4DCC-BD33-331E5779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5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DE0E-08E7-4F89-A1A3-C49479D9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BC588-7E80-43A0-A9A6-247F1D20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7828-6FE9-42A1-A737-BB1F0014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3AB30-BC30-4B81-B1AD-54B828EF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7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A46BF-CD18-46A0-8E9D-38F5B41B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5FD13-FA34-4963-9F8C-F41FC21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1E9E-C8F5-4594-B7D2-F7B8DD4C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10FA-427C-4645-8D3C-622E7388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F3E0-150F-43D3-9294-43A512A6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839D6-2913-4C41-8A53-AB23C65C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A1FC4-6EDF-476D-87E9-8F517BCC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F34B8-4A38-44C3-A8C9-F06EE07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05DD4-2A88-4D6B-BFA6-33DA0AD3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6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7AFC-4BBA-461B-9323-220DEE04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AC859-D2F9-4BAB-805F-8922684F3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21F02-C58B-443F-A520-F75B81112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6F2C0-26CA-4BB2-8392-DD3098E7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8306A-C4DB-4CCB-A445-45D6B32F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51642-B1B2-4332-8D3B-7F53B6F9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CAC59-8020-404D-AE12-9D442124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360F-E426-472D-B51F-9F70BA40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5FD5-FD32-4534-A6FC-3DC786306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880D6-CB78-4ECC-881F-29AEE4519FE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7DC-5DE2-46A8-9E47-550AB95FA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6460-213B-4621-BDFA-94260E247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1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13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13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.xml"/><Relationship Id="rId7" Type="http://schemas.openxmlformats.org/officeDocument/2006/relationships/image" Target="../media/image13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.xml"/><Relationship Id="rId7" Type="http://schemas.openxmlformats.org/officeDocument/2006/relationships/image" Target="../media/image13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3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F2D6E0AA-7B42-DF4F-9BF6-A204F37AC0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3738-947A-474A-B66F-B221CD9AB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27" y="5000095"/>
            <a:ext cx="11721946" cy="1468593"/>
          </a:xfrm>
        </p:spPr>
        <p:txBody>
          <a:bodyPr/>
          <a:lstStyle/>
          <a:p>
            <a:r>
              <a:rPr lang="en-US" sz="2400">
                <a:latin typeface="+mj-lt"/>
              </a:rPr>
              <a:t>By: Git </a:t>
            </a:r>
            <a:r>
              <a:rPr lang="en-US" sz="2400" err="1">
                <a:latin typeface="+mj-lt"/>
              </a:rPr>
              <a:t>Dat</a:t>
            </a:r>
            <a:r>
              <a:rPr lang="en-US" sz="2400">
                <a:latin typeface="+mj-lt"/>
              </a:rPr>
              <a:t> Money (Group 1A)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Paniz Herrera, </a:t>
            </a:r>
            <a:r>
              <a:rPr lang="en-US" sz="2400" err="1">
                <a:latin typeface="+mj-lt"/>
              </a:rPr>
              <a:t>Jahnavi</a:t>
            </a:r>
            <a:r>
              <a:rPr lang="en-US" sz="2400">
                <a:latin typeface="+mj-lt"/>
              </a:rPr>
              <a:t> Brahmbhatt, Brandon Meyer, Aidan </a:t>
            </a:r>
            <a:r>
              <a:rPr lang="en-US" sz="2400" err="1">
                <a:latin typeface="+mj-lt"/>
              </a:rPr>
              <a:t>Surowiec</a:t>
            </a:r>
            <a:r>
              <a:rPr lang="en-US" sz="2400">
                <a:latin typeface="+mj-lt"/>
              </a:rPr>
              <a:t>, Ignacio Velazquez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07E8C-2E1D-4468-8226-5B3FE2702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16" y="6464829"/>
            <a:ext cx="4446269" cy="273050"/>
          </a:xfrm>
        </p:spPr>
        <p:txBody>
          <a:bodyPr/>
          <a:lstStyle/>
          <a:p>
            <a:r>
              <a:rPr lang="en-US">
                <a:latin typeface="+mj-lt"/>
              </a:rPr>
              <a:t>March 2, 2023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8AB53D-ADB1-4CD5-9212-4159C7674CCD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D0CA88C7-1E44-4BB9-8D0A-DB5961A6E6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FA01FA3-BCA1-4594-8D24-59A0D95B67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E8829B3A-1282-435A-86FA-09E70E606A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D023A96-AE32-468B-A3A3-CFB524455C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9D5B9DD2-95D4-4C34-8E70-743D7980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49FD3F71-3E36-4ABE-8703-F93A9CF13D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C41A0AD-3980-46B5-93AB-CE0FAABB0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E9579FE3-2E70-4EF8-8BB3-40B6793CD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FFE329C-3917-4F0A-B997-F5A121B1C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86476E0E-1087-4D40-90F0-DB64EA48A7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6B7E543-C5C1-498B-8E1F-185D9D119CF3}"/>
              </a:ext>
            </a:extLst>
          </p:cNvPr>
          <p:cNvSpPr/>
          <p:nvPr/>
        </p:nvSpPr>
        <p:spPr>
          <a:xfrm>
            <a:off x="1058579" y="2239766"/>
            <a:ext cx="10039755" cy="1315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7CE66-C47E-49CE-8B12-5B12B8DBE405}"/>
              </a:ext>
            </a:extLst>
          </p:cNvPr>
          <p:cNvSpPr txBox="1"/>
          <p:nvPr/>
        </p:nvSpPr>
        <p:spPr>
          <a:xfrm>
            <a:off x="1093666" y="2403228"/>
            <a:ext cx="9719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Capstone Project: Movie Analysis</a:t>
            </a:r>
          </a:p>
        </p:txBody>
      </p:sp>
    </p:spTree>
    <p:extLst>
      <p:ext uri="{BB962C8B-B14F-4D97-AF65-F5344CB8AC3E}">
        <p14:creationId xmlns:p14="http://schemas.microsoft.com/office/powerpoint/2010/main" val="16837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Open Sans Light"/>
                <a:ea typeface="Open Sans Light"/>
                <a:cs typeface="Open Sans Light"/>
              </a:rPr>
              <a:t>Analysis of relationship between financial outcomes of a movie vs. how highly they were rated</a:t>
            </a:r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Vote average Analysis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13BB8D3-9164-96E9-1815-2D07CA078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6053" y="1074551"/>
            <a:ext cx="4199066" cy="24689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2562D6-14EB-45AA-8293-51AC616F7129}"/>
              </a:ext>
            </a:extLst>
          </p:cNvPr>
          <p:cNvCxnSpPr>
            <a:cxnSpLocks/>
          </p:cNvCxnSpPr>
          <p:nvPr/>
        </p:nvCxnSpPr>
        <p:spPr>
          <a:xfrm>
            <a:off x="7383069" y="975382"/>
            <a:ext cx="0" cy="50639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37155C-E002-4821-94BB-673DDAD1BD3A}"/>
              </a:ext>
            </a:extLst>
          </p:cNvPr>
          <p:cNvSpPr txBox="1"/>
          <p:nvPr/>
        </p:nvSpPr>
        <p:spPr>
          <a:xfrm>
            <a:off x="8759197" y="1056330"/>
            <a:ext cx="180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TAKEAWAY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94942-F55D-4ABF-B5E0-A4BA75196FC3}"/>
              </a:ext>
            </a:extLst>
          </p:cNvPr>
          <p:cNvCxnSpPr>
            <a:cxnSpLocks/>
          </p:cNvCxnSpPr>
          <p:nvPr/>
        </p:nvCxnSpPr>
        <p:spPr>
          <a:xfrm>
            <a:off x="7383069" y="1579550"/>
            <a:ext cx="445766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18D356-3B50-4480-B7D1-440FB0266FB5}"/>
              </a:ext>
            </a:extLst>
          </p:cNvPr>
          <p:cNvSpPr txBox="1"/>
          <p:nvPr/>
        </p:nvSpPr>
        <p:spPr>
          <a:xfrm>
            <a:off x="7542917" y="1835451"/>
            <a:ext cx="42399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Insights drawn from analysis:</a:t>
            </a:r>
          </a:p>
          <a:p>
            <a:pPr marL="342900" indent="-342900">
              <a:buFont typeface="+mj-lt"/>
              <a:buAutoNum type="alphaLcParenR"/>
            </a:pPr>
            <a:r>
              <a:rPr lang="en-US">
                <a:cs typeface="Calibri"/>
              </a:rPr>
              <a:t>There is a visible positive relationship between vote average and production budget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>
                <a:cs typeface="Calibri"/>
              </a:rPr>
              <a:t>Higher production budgets lead to movies with higher ratings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/>
              <a:t>There is a slight positive relationship between profit* and vote average (movie rating)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>
                <a:cs typeface="Calibri"/>
              </a:rPr>
              <a:t>Movies with high ratings bring in more profit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/>
              <a:t>Movies on the higher end of the profit scale generally do not have a vote average less than 6</a:t>
            </a:r>
            <a:endParaRPr lang="en-US">
              <a:cs typeface="Calibri"/>
            </a:endParaRPr>
          </a:p>
        </p:txBody>
      </p:sp>
      <p:pic>
        <p:nvPicPr>
          <p:cNvPr id="1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A67C067-0459-458D-B015-DC83B3F68F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100" y="3820610"/>
            <a:ext cx="4282170" cy="24135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98BFBD-2ED6-49AD-B7F9-469E0BED8AE0}"/>
              </a:ext>
            </a:extLst>
          </p:cNvPr>
          <p:cNvSpPr txBox="1"/>
          <p:nvPr/>
        </p:nvSpPr>
        <p:spPr>
          <a:xfrm>
            <a:off x="616422" y="1985868"/>
            <a:ext cx="199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Movie Budget vs. Average Rating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CEB01-17CC-4A0B-8003-5701CF034B5A}"/>
              </a:ext>
            </a:extLst>
          </p:cNvPr>
          <p:cNvSpPr txBox="1"/>
          <p:nvPr/>
        </p:nvSpPr>
        <p:spPr>
          <a:xfrm>
            <a:off x="711478" y="4704198"/>
            <a:ext cx="180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Movie Profit vs. Average Rating</a:t>
            </a:r>
          </a:p>
        </p:txBody>
      </p:sp>
    </p:spTree>
    <p:extLst>
      <p:ext uri="{BB962C8B-B14F-4D97-AF65-F5344CB8AC3E}">
        <p14:creationId xmlns:p14="http://schemas.microsoft.com/office/powerpoint/2010/main" val="18769941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Open Sans Light"/>
                <a:ea typeface="Open Sans Light"/>
                <a:cs typeface="Open Sans Light"/>
              </a:rPr>
              <a:t>Analysis of relationship between ratings and individual directors and writers</a:t>
            </a:r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Director &amp; Writer Analysis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A73239-AECD-4347-A030-A5A6D71C6B00}"/>
              </a:ext>
            </a:extLst>
          </p:cNvPr>
          <p:cNvCxnSpPr>
            <a:cxnSpLocks/>
          </p:cNvCxnSpPr>
          <p:nvPr/>
        </p:nvCxnSpPr>
        <p:spPr>
          <a:xfrm>
            <a:off x="7383069" y="975382"/>
            <a:ext cx="0" cy="50639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48D742-31A3-4B21-80FE-EA401A58B3B0}"/>
              </a:ext>
            </a:extLst>
          </p:cNvPr>
          <p:cNvSpPr txBox="1"/>
          <p:nvPr/>
        </p:nvSpPr>
        <p:spPr>
          <a:xfrm>
            <a:off x="8759197" y="1056330"/>
            <a:ext cx="180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TAKEAWAY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E78525-BA2D-4E42-BA56-68C6D5BE2A46}"/>
              </a:ext>
            </a:extLst>
          </p:cNvPr>
          <p:cNvCxnSpPr>
            <a:cxnSpLocks/>
          </p:cNvCxnSpPr>
          <p:nvPr/>
        </p:nvCxnSpPr>
        <p:spPr>
          <a:xfrm>
            <a:off x="7383069" y="1579550"/>
            <a:ext cx="445766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94063E-9D70-4DA4-B9B3-0A31C8F61831}"/>
              </a:ext>
            </a:extLst>
          </p:cNvPr>
          <p:cNvSpPr txBox="1"/>
          <p:nvPr/>
        </p:nvSpPr>
        <p:spPr>
          <a:xfrm>
            <a:off x="7542917" y="1835451"/>
            <a:ext cx="423995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Insights drawn from analysis:</a:t>
            </a:r>
          </a:p>
          <a:p>
            <a:pPr marL="342900" indent="-342900">
              <a:buFont typeface="+mj-lt"/>
              <a:buAutoNum type="alphaLcParenR"/>
            </a:pPr>
            <a:r>
              <a:rPr lang="en-US"/>
              <a:t>In general, </a:t>
            </a:r>
            <a:r>
              <a:rPr lang="en-US" b="1"/>
              <a:t>there appears to be a positive relationship between average movie fresh percentage and number of films a director has made </a:t>
            </a:r>
            <a:endParaRPr lang="en-US" b="1">
              <a:cs typeface="Calibri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/>
              <a:t>First time directors have the largest variance in average fresh percentage</a:t>
            </a:r>
            <a:endParaRPr lang="en-US">
              <a:cs typeface="Calibri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>
                <a:cs typeface="Calibri"/>
              </a:rPr>
              <a:t>The number of movies a writer has worked on does not seem to have a relationship with average movie fresh rating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>
                <a:cs typeface="Calibri"/>
              </a:rPr>
              <a:t>Inferring that more experienced directors lead to higher rated movies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5D151-35D0-4B7C-8923-947B92E5FD82}"/>
              </a:ext>
            </a:extLst>
          </p:cNvPr>
          <p:cNvSpPr txBox="1"/>
          <p:nvPr/>
        </p:nvSpPr>
        <p:spPr>
          <a:xfrm>
            <a:off x="886428" y="2309034"/>
            <a:ext cx="19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Writer 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D4386-9D62-43F4-8206-8938CB8C7F38}"/>
              </a:ext>
            </a:extLst>
          </p:cNvPr>
          <p:cNvSpPr txBox="1"/>
          <p:nvPr/>
        </p:nvSpPr>
        <p:spPr>
          <a:xfrm>
            <a:off x="806534" y="499450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Director Comparison</a:t>
            </a:r>
          </a:p>
        </p:txBody>
      </p:sp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54B49E1B-17F6-4C7D-BFD7-EFB03AD02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31" y="4005069"/>
            <a:ext cx="3391358" cy="2348205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64F04C99-BD2E-4403-BBE7-1F73CF0A6B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31" y="1317940"/>
            <a:ext cx="3676194" cy="23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435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9BEF67-72B6-4860-98FC-A7A484C5D662}"/>
              </a:ext>
            </a:extLst>
          </p:cNvPr>
          <p:cNvSpPr/>
          <p:nvPr/>
        </p:nvSpPr>
        <p:spPr>
          <a:xfrm>
            <a:off x="430698" y="5008483"/>
            <a:ext cx="5111749" cy="122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300BC-7C7B-48E4-9411-D17B7F5AF9C7}"/>
              </a:ext>
            </a:extLst>
          </p:cNvPr>
          <p:cNvSpPr txBox="1"/>
          <p:nvPr/>
        </p:nvSpPr>
        <p:spPr>
          <a:xfrm>
            <a:off x="691388" y="1520952"/>
            <a:ext cx="45649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Null Hypothesis</a:t>
            </a:r>
            <a:r>
              <a:rPr lang="en-US" sz="1400"/>
              <a:t>: The distributions of movie average fresh percentage for first time directors are statistically similar to experienced directors </a:t>
            </a:r>
          </a:p>
          <a:p>
            <a:endParaRPr lang="en-US" sz="1400"/>
          </a:p>
          <a:p>
            <a:r>
              <a:rPr lang="en-US" sz="1400" b="1" i="1"/>
              <a:t>Alternative Hypothesis</a:t>
            </a:r>
            <a:r>
              <a:rPr lang="en-US" sz="1400"/>
              <a:t>: The distributions of movie average fresh percentage for experienced directors are higher than for first time directors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8A535E-53B8-4FCC-BF65-7D57B9A99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9E01748D-E48B-4C7B-8FF2-0DB92BCE2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688" y="684903"/>
            <a:ext cx="11390734" cy="4540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Open Sans Light"/>
                <a:ea typeface="Open Sans Light"/>
                <a:cs typeface="Open Sans Light"/>
              </a:rPr>
              <a:t>Does director experience lead to a higher average percentage of fresh ratings on Rotten Tomatoes?</a:t>
            </a:r>
            <a:endParaRPr lang="en-US" sz="1600"/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29484C-8C85-4D1D-9F89-31D624B6F84F}"/>
              </a:ext>
            </a:extLst>
          </p:cNvPr>
          <p:cNvGrpSpPr/>
          <p:nvPr/>
        </p:nvGrpSpPr>
        <p:grpSpPr>
          <a:xfrm>
            <a:off x="430699" y="3494842"/>
            <a:ext cx="5111750" cy="1534358"/>
            <a:chOff x="430699" y="3494842"/>
            <a:chExt cx="5111750" cy="15343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414F83-04A1-4760-8979-F032FD504133}"/>
                </a:ext>
              </a:extLst>
            </p:cNvPr>
            <p:cNvSpPr/>
            <p:nvPr/>
          </p:nvSpPr>
          <p:spPr>
            <a:xfrm>
              <a:off x="430699" y="3494842"/>
              <a:ext cx="5111750" cy="1534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840D5-8409-4908-926F-0E75AC0804E7}"/>
                </a:ext>
              </a:extLst>
            </p:cNvPr>
            <p:cNvSpPr txBox="1"/>
            <p:nvPr/>
          </p:nvSpPr>
          <p:spPr>
            <a:xfrm>
              <a:off x="704088" y="3999761"/>
              <a:ext cx="45649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Using a Mann-Whitney U test we </a:t>
              </a:r>
              <a:r>
                <a:rPr lang="en-US" sz="1400" u="sng"/>
                <a:t>conclude that the movie average fresh percentage is significantly greater for movies that were directed by a director who has worked on 2 or more movies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1E4E6-FB51-4F2A-80CE-73311EB4CBE8}"/>
                </a:ext>
              </a:extLst>
            </p:cNvPr>
            <p:cNvSpPr txBox="1"/>
            <p:nvPr/>
          </p:nvSpPr>
          <p:spPr>
            <a:xfrm>
              <a:off x="704088" y="3562635"/>
              <a:ext cx="44940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/>
                <a:t>Testing Conclusion: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0C9A0A-5723-483E-921A-8F20A98BC77F}"/>
                </a:ext>
              </a:extLst>
            </p:cNvPr>
            <p:cNvCxnSpPr/>
            <p:nvPr/>
          </p:nvCxnSpPr>
          <p:spPr>
            <a:xfrm>
              <a:off x="583099" y="3931967"/>
              <a:ext cx="478155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8F1DB50-014E-432E-BA12-614A4B052F4E}"/>
              </a:ext>
            </a:extLst>
          </p:cNvPr>
          <p:cNvSpPr txBox="1"/>
          <p:nvPr/>
        </p:nvSpPr>
        <p:spPr>
          <a:xfrm>
            <a:off x="705155" y="5029200"/>
            <a:ext cx="46594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Key Variable: </a:t>
            </a:r>
            <a:r>
              <a:rPr lang="en-US" sz="1200" i="1"/>
              <a:t>Fresh Percentage</a:t>
            </a:r>
          </a:p>
          <a:p>
            <a:r>
              <a:rPr lang="en-US" sz="1000"/>
              <a:t>Taken from Rotten Tomatoes reviews, for each movie take the sum of all fresh (good) reviews and divide by total number of reviews</a:t>
            </a:r>
          </a:p>
          <a:p>
            <a:r>
              <a:rPr lang="en-US" sz="1200"/>
              <a:t>Key Variable: </a:t>
            </a:r>
            <a:r>
              <a:rPr lang="en-US" sz="1200" i="1"/>
              <a:t>Movie Average Fresh Percentage</a:t>
            </a:r>
            <a:endParaRPr lang="en-US" sz="1200"/>
          </a:p>
          <a:p>
            <a:r>
              <a:rPr lang="en-US" sz="1000"/>
              <a:t>Once grouped by director, an average of fresh percentage is returned using the sum of all percentages divided by the number of movies directed</a:t>
            </a:r>
          </a:p>
          <a:p>
            <a:endParaRPr lang="en-US"/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B75F8129-5B31-4A0C-A9B2-B3DBCEA2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48" y="1321481"/>
            <a:ext cx="5360501" cy="44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05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Recommendations for Computing Vision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B67623-46C9-4A2D-97C3-2AB56EA5F035}"/>
              </a:ext>
            </a:extLst>
          </p:cNvPr>
          <p:cNvSpPr/>
          <p:nvPr/>
        </p:nvSpPr>
        <p:spPr>
          <a:xfrm>
            <a:off x="1438753" y="1591751"/>
            <a:ext cx="2029842" cy="4113151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sz="1400" b="1" spc="300">
                <a:solidFill>
                  <a:srgbClr val="000000"/>
                </a:solidFill>
                <a:ea typeface="Verdana"/>
                <a:cs typeface="Verdana" panose="020B0604030504040204" pitchFamily="34" charset="0"/>
              </a:rPr>
              <a:t>HIRE EXPERIENCED DIRECTORS</a:t>
            </a:r>
            <a:endParaRPr lang="en-US" sz="14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0AEB8-AADA-4C25-9C6A-171B50B62E4C}"/>
              </a:ext>
            </a:extLst>
          </p:cNvPr>
          <p:cNvSpPr/>
          <p:nvPr/>
        </p:nvSpPr>
        <p:spPr>
          <a:xfrm>
            <a:off x="4770717" y="1581312"/>
            <a:ext cx="2029842" cy="4113151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sz="1400" b="1" spc="300">
                <a:solidFill>
                  <a:srgbClr val="000000"/>
                </a:solidFill>
                <a:ea typeface="Verdana"/>
                <a:cs typeface="Verdana" panose="020B0604030504040204" pitchFamily="34" charset="0"/>
              </a:rPr>
              <a:t>PRODUCE AN ADVENTURE MOVIE</a:t>
            </a:r>
            <a:endParaRPr lang="en-US" sz="14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24A33-FCE7-48B7-85B0-8647904D8116}"/>
              </a:ext>
            </a:extLst>
          </p:cNvPr>
          <p:cNvSpPr/>
          <p:nvPr/>
        </p:nvSpPr>
        <p:spPr>
          <a:xfrm>
            <a:off x="8436708" y="1570874"/>
            <a:ext cx="2029842" cy="4113151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sz="1400" b="1" spc="300">
                <a:solidFill>
                  <a:srgbClr val="000000"/>
                </a:solidFill>
                <a:ea typeface="Verdana"/>
                <a:cs typeface="Calibri"/>
              </a:rPr>
              <a:t>FOCUS ON THAI AND JAPANESE LOCALIZATIONS</a:t>
            </a:r>
            <a:endParaRPr lang="en-US" sz="1400" b="1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500" i="1" spc="300">
              <a:solidFill>
                <a:srgbClr val="000000"/>
              </a:solidFill>
              <a:ea typeface="Verdana" panose="020B0604030504040204" pitchFamily="34" charset="0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900" i="1" spc="300">
              <a:solidFill>
                <a:srgbClr val="000000"/>
              </a:solidFill>
              <a:ea typeface="Verdana" panose="020B0604030504040204" pitchFamily="34" charset="0"/>
              <a:cs typeface="Calibri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2CAF8D-5A71-46B4-97A5-4D5782E8E9B5}"/>
              </a:ext>
            </a:extLst>
          </p:cNvPr>
          <p:cNvSpPr txBox="1">
            <a:spLocks/>
          </p:cNvSpPr>
          <p:nvPr/>
        </p:nvSpPr>
        <p:spPr>
          <a:xfrm>
            <a:off x="5002659" y="4229695"/>
            <a:ext cx="1613748" cy="7468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>
                <a:cs typeface="Calibri"/>
              </a:rPr>
              <a:t>Our analysis indicates it is the most profitable genre and is averagely reviewed.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6C8E4B-14D9-49AB-AFF0-66E6EC0B9E06}"/>
              </a:ext>
            </a:extLst>
          </p:cNvPr>
          <p:cNvSpPr txBox="1">
            <a:spLocks/>
          </p:cNvSpPr>
          <p:nvPr/>
        </p:nvSpPr>
        <p:spPr>
          <a:xfrm>
            <a:off x="1646800" y="4240134"/>
            <a:ext cx="1613748" cy="7468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Directors with more than one movie under their belt tend to have better rated movies.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E77D2BF-DCC4-4F14-897D-1A1946AFE9B1}"/>
              </a:ext>
            </a:extLst>
          </p:cNvPr>
          <p:cNvSpPr txBox="1">
            <a:spLocks/>
          </p:cNvSpPr>
          <p:nvPr/>
        </p:nvSpPr>
        <p:spPr>
          <a:xfrm>
            <a:off x="8648220" y="4219258"/>
            <a:ext cx="1613748" cy="7468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For an international release, the Asian market should be prioritized</a:t>
            </a:r>
          </a:p>
        </p:txBody>
      </p:sp>
      <p:grpSp>
        <p:nvGrpSpPr>
          <p:cNvPr id="17" name="Graphic 4">
            <a:extLst>
              <a:ext uri="{FF2B5EF4-FFF2-40B4-BE49-F238E27FC236}">
                <a16:creationId xmlns:a16="http://schemas.microsoft.com/office/drawing/2014/main" id="{85C83880-BEE1-4823-BE3F-F406838892E8}"/>
              </a:ext>
            </a:extLst>
          </p:cNvPr>
          <p:cNvGrpSpPr/>
          <p:nvPr/>
        </p:nvGrpSpPr>
        <p:grpSpPr>
          <a:xfrm>
            <a:off x="2091602" y="2467919"/>
            <a:ext cx="724144" cy="723469"/>
            <a:chOff x="467743" y="4308712"/>
            <a:chExt cx="361670" cy="361333"/>
          </a:xfrm>
          <a:solidFill>
            <a:schemeClr val="accent6"/>
          </a:solidFill>
        </p:grpSpPr>
        <p:sp>
          <p:nvSpPr>
            <p:cNvPr id="18" name="Graphic 4">
              <a:extLst>
                <a:ext uri="{FF2B5EF4-FFF2-40B4-BE49-F238E27FC236}">
                  <a16:creationId xmlns:a16="http://schemas.microsoft.com/office/drawing/2014/main" id="{BD10E04B-13F1-4FDA-A901-75659314007A}"/>
                </a:ext>
              </a:extLst>
            </p:cNvPr>
            <p:cNvSpPr/>
            <p:nvPr/>
          </p:nvSpPr>
          <p:spPr>
            <a:xfrm>
              <a:off x="467743" y="4308712"/>
              <a:ext cx="361670" cy="361333"/>
            </a:xfrm>
            <a:custGeom>
              <a:avLst/>
              <a:gdLst>
                <a:gd name="connsiteX0" fmla="*/ 180835 w 361670"/>
                <a:gd name="connsiteY0" fmla="*/ 0 h 361333"/>
                <a:gd name="connsiteX1" fmla="*/ 0 w 361670"/>
                <a:gd name="connsiteY1" fmla="*/ 180667 h 361333"/>
                <a:gd name="connsiteX2" fmla="*/ 180835 w 361670"/>
                <a:gd name="connsiteY2" fmla="*/ 361334 h 361333"/>
                <a:gd name="connsiteX3" fmla="*/ 361670 w 361670"/>
                <a:gd name="connsiteY3" fmla="*/ 180667 h 361333"/>
                <a:gd name="connsiteX4" fmla="*/ 180835 w 361670"/>
                <a:gd name="connsiteY4" fmla="*/ 0 h 361333"/>
                <a:gd name="connsiteX5" fmla="*/ 180835 w 361670"/>
                <a:gd name="connsiteY5" fmla="*/ 349204 h 361333"/>
                <a:gd name="connsiteX6" fmla="*/ 12780 w 361670"/>
                <a:gd name="connsiteY6" fmla="*/ 181305 h 361333"/>
                <a:gd name="connsiteX7" fmla="*/ 180835 w 361670"/>
                <a:gd name="connsiteY7" fmla="*/ 13407 h 361333"/>
                <a:gd name="connsiteX8" fmla="*/ 348891 w 361670"/>
                <a:gd name="connsiteY8" fmla="*/ 181305 h 361333"/>
                <a:gd name="connsiteX9" fmla="*/ 180835 w 361670"/>
                <a:gd name="connsiteY9" fmla="*/ 349204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0" h="361333">
                  <a:moveTo>
                    <a:pt x="180835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895"/>
                    <a:pt x="81152" y="361334"/>
                    <a:pt x="180835" y="361334"/>
                  </a:cubicBezTo>
                  <a:cubicBezTo>
                    <a:pt x="280518" y="361334"/>
                    <a:pt x="361670" y="280257"/>
                    <a:pt x="361670" y="180667"/>
                  </a:cubicBezTo>
                  <a:cubicBezTo>
                    <a:pt x="361670" y="81077"/>
                    <a:pt x="280518" y="0"/>
                    <a:pt x="180835" y="0"/>
                  </a:cubicBezTo>
                  <a:close/>
                  <a:moveTo>
                    <a:pt x="180835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8"/>
                    <a:pt x="88181" y="13407"/>
                    <a:pt x="180835" y="13407"/>
                  </a:cubicBezTo>
                  <a:cubicBezTo>
                    <a:pt x="273489" y="13407"/>
                    <a:pt x="348891" y="88738"/>
                    <a:pt x="348891" y="181305"/>
                  </a:cubicBezTo>
                  <a:cubicBezTo>
                    <a:pt x="348891" y="273234"/>
                    <a:pt x="273489" y="349204"/>
                    <a:pt x="180835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4">
              <a:extLst>
                <a:ext uri="{FF2B5EF4-FFF2-40B4-BE49-F238E27FC236}">
                  <a16:creationId xmlns:a16="http://schemas.microsoft.com/office/drawing/2014/main" id="{D2A40115-A8A5-4FAF-9446-EAF4EAC0DBE9}"/>
                </a:ext>
              </a:extLst>
            </p:cNvPr>
            <p:cNvSpPr/>
            <p:nvPr/>
          </p:nvSpPr>
          <p:spPr>
            <a:xfrm>
              <a:off x="538910" y="4380372"/>
              <a:ext cx="217740" cy="217534"/>
            </a:xfrm>
            <a:custGeom>
              <a:avLst/>
              <a:gdLst>
                <a:gd name="connsiteX0" fmla="*/ 211907 w 217740"/>
                <a:gd name="connsiteY0" fmla="*/ 91770 h 217534"/>
                <a:gd name="connsiteX1" fmla="*/ 55993 w 217740"/>
                <a:gd name="connsiteY1" fmla="*/ 91770 h 217534"/>
                <a:gd name="connsiteX2" fmla="*/ 72607 w 217740"/>
                <a:gd name="connsiteY2" fmla="*/ 86024 h 217534"/>
                <a:gd name="connsiteX3" fmla="*/ 73246 w 217740"/>
                <a:gd name="connsiteY3" fmla="*/ 86024 h 217534"/>
                <a:gd name="connsiteX4" fmla="*/ 126282 w 217740"/>
                <a:gd name="connsiteY4" fmla="*/ 68149 h 217534"/>
                <a:gd name="connsiteX5" fmla="*/ 127560 w 217740"/>
                <a:gd name="connsiteY5" fmla="*/ 67510 h 217534"/>
                <a:gd name="connsiteX6" fmla="*/ 179319 w 217740"/>
                <a:gd name="connsiteY6" fmla="*/ 49635 h 217534"/>
                <a:gd name="connsiteX7" fmla="*/ 181236 w 217740"/>
                <a:gd name="connsiteY7" fmla="*/ 48997 h 217534"/>
                <a:gd name="connsiteX8" fmla="*/ 197849 w 217740"/>
                <a:gd name="connsiteY8" fmla="*/ 43251 h 217534"/>
                <a:gd name="connsiteX9" fmla="*/ 201683 w 217740"/>
                <a:gd name="connsiteY9" fmla="*/ 34952 h 217534"/>
                <a:gd name="connsiteX10" fmla="*/ 191459 w 217740"/>
                <a:gd name="connsiteY10" fmla="*/ 4309 h 217534"/>
                <a:gd name="connsiteX11" fmla="*/ 188264 w 217740"/>
                <a:gd name="connsiteY11" fmla="*/ 479 h 217534"/>
                <a:gd name="connsiteX12" fmla="*/ 183153 w 217740"/>
                <a:gd name="connsiteY12" fmla="*/ 479 h 217534"/>
                <a:gd name="connsiteX13" fmla="*/ 4234 w 217740"/>
                <a:gd name="connsiteY13" fmla="*/ 61765 h 217534"/>
                <a:gd name="connsiteX14" fmla="*/ 400 w 217740"/>
                <a:gd name="connsiteY14" fmla="*/ 70064 h 217534"/>
                <a:gd name="connsiteX15" fmla="*/ 10624 w 217740"/>
                <a:gd name="connsiteY15" fmla="*/ 99430 h 217534"/>
                <a:gd name="connsiteX16" fmla="*/ 10624 w 217740"/>
                <a:gd name="connsiteY16" fmla="*/ 211150 h 217534"/>
                <a:gd name="connsiteX17" fmla="*/ 17014 w 217740"/>
                <a:gd name="connsiteY17" fmla="*/ 217534 h 217534"/>
                <a:gd name="connsiteX18" fmla="*/ 211268 w 217740"/>
                <a:gd name="connsiteY18" fmla="*/ 217534 h 217534"/>
                <a:gd name="connsiteX19" fmla="*/ 217658 w 217740"/>
                <a:gd name="connsiteY19" fmla="*/ 211150 h 217534"/>
                <a:gd name="connsiteX20" fmla="*/ 217658 w 217740"/>
                <a:gd name="connsiteY20" fmla="*/ 98154 h 217534"/>
                <a:gd name="connsiteX21" fmla="*/ 211907 w 217740"/>
                <a:gd name="connsiteY21" fmla="*/ 91770 h 217534"/>
                <a:gd name="connsiteX22" fmla="*/ 205517 w 217740"/>
                <a:gd name="connsiteY22" fmla="*/ 124328 h 217534"/>
                <a:gd name="connsiteX23" fmla="*/ 190181 w 217740"/>
                <a:gd name="connsiteY23" fmla="*/ 124328 h 217534"/>
                <a:gd name="connsiteX24" fmla="*/ 170373 w 217740"/>
                <a:gd name="connsiteY24" fmla="*/ 104538 h 217534"/>
                <a:gd name="connsiteX25" fmla="*/ 204878 w 217740"/>
                <a:gd name="connsiteY25" fmla="*/ 104538 h 217534"/>
                <a:gd name="connsiteX26" fmla="*/ 205517 w 217740"/>
                <a:gd name="connsiteY26" fmla="*/ 124328 h 217534"/>
                <a:gd name="connsiteX27" fmla="*/ 205517 w 217740"/>
                <a:gd name="connsiteY27" fmla="*/ 124328 h 217534"/>
                <a:gd name="connsiteX28" fmla="*/ 133950 w 217740"/>
                <a:gd name="connsiteY28" fmla="*/ 124328 h 217534"/>
                <a:gd name="connsiteX29" fmla="*/ 114141 w 217740"/>
                <a:gd name="connsiteY29" fmla="*/ 104538 h 217534"/>
                <a:gd name="connsiteX30" fmla="*/ 152481 w 217740"/>
                <a:gd name="connsiteY30" fmla="*/ 104538 h 217534"/>
                <a:gd name="connsiteX31" fmla="*/ 172290 w 217740"/>
                <a:gd name="connsiteY31" fmla="*/ 124328 h 217534"/>
                <a:gd name="connsiteX32" fmla="*/ 133950 w 217740"/>
                <a:gd name="connsiteY32" fmla="*/ 124328 h 217534"/>
                <a:gd name="connsiteX33" fmla="*/ 77080 w 217740"/>
                <a:gd name="connsiteY33" fmla="*/ 124328 h 217534"/>
                <a:gd name="connsiteX34" fmla="*/ 57271 w 217740"/>
                <a:gd name="connsiteY34" fmla="*/ 104538 h 217534"/>
                <a:gd name="connsiteX35" fmla="*/ 95610 w 217740"/>
                <a:gd name="connsiteY35" fmla="*/ 104538 h 217534"/>
                <a:gd name="connsiteX36" fmla="*/ 115419 w 217740"/>
                <a:gd name="connsiteY36" fmla="*/ 124328 h 217534"/>
                <a:gd name="connsiteX37" fmla="*/ 77080 w 217740"/>
                <a:gd name="connsiteY37" fmla="*/ 124328 h 217534"/>
                <a:gd name="connsiteX38" fmla="*/ 24043 w 217740"/>
                <a:gd name="connsiteY38" fmla="*/ 104538 h 217534"/>
                <a:gd name="connsiteX39" fmla="*/ 39379 w 217740"/>
                <a:gd name="connsiteY39" fmla="*/ 104538 h 217534"/>
                <a:gd name="connsiteX40" fmla="*/ 59188 w 217740"/>
                <a:gd name="connsiteY40" fmla="*/ 124328 h 217534"/>
                <a:gd name="connsiteX41" fmla="*/ 24682 w 217740"/>
                <a:gd name="connsiteY41" fmla="*/ 124328 h 217534"/>
                <a:gd name="connsiteX42" fmla="*/ 24043 w 217740"/>
                <a:gd name="connsiteY42" fmla="*/ 104538 h 217534"/>
                <a:gd name="connsiteX43" fmla="*/ 24043 w 217740"/>
                <a:gd name="connsiteY43" fmla="*/ 104538 h 217534"/>
                <a:gd name="connsiteX44" fmla="*/ 83470 w 217740"/>
                <a:gd name="connsiteY44" fmla="*/ 48359 h 217534"/>
                <a:gd name="connsiteX45" fmla="*/ 108390 w 217740"/>
                <a:gd name="connsiteY45" fmla="*/ 60488 h 217534"/>
                <a:gd name="connsiteX46" fmla="*/ 71968 w 217740"/>
                <a:gd name="connsiteY46" fmla="*/ 73256 h 217534"/>
                <a:gd name="connsiteX47" fmla="*/ 47047 w 217740"/>
                <a:gd name="connsiteY47" fmla="*/ 61127 h 217534"/>
                <a:gd name="connsiteX48" fmla="*/ 83470 w 217740"/>
                <a:gd name="connsiteY48" fmla="*/ 48359 h 217534"/>
                <a:gd name="connsiteX49" fmla="*/ 137145 w 217740"/>
                <a:gd name="connsiteY49" fmla="*/ 30483 h 217534"/>
                <a:gd name="connsiteX50" fmla="*/ 162066 w 217740"/>
                <a:gd name="connsiteY50" fmla="*/ 42613 h 217534"/>
                <a:gd name="connsiteX51" fmla="*/ 125643 w 217740"/>
                <a:gd name="connsiteY51" fmla="*/ 55381 h 217534"/>
                <a:gd name="connsiteX52" fmla="*/ 100722 w 217740"/>
                <a:gd name="connsiteY52" fmla="*/ 43251 h 217534"/>
                <a:gd name="connsiteX53" fmla="*/ 137145 w 217740"/>
                <a:gd name="connsiteY53" fmla="*/ 30483 h 217534"/>
                <a:gd name="connsiteX54" fmla="*/ 188264 w 217740"/>
                <a:gd name="connsiteY54" fmla="*/ 33037 h 217534"/>
                <a:gd name="connsiteX55" fmla="*/ 178680 w 217740"/>
                <a:gd name="connsiteY55" fmla="*/ 36229 h 217534"/>
                <a:gd name="connsiteX56" fmla="*/ 153759 w 217740"/>
                <a:gd name="connsiteY56" fmla="*/ 24099 h 217534"/>
                <a:gd name="connsiteX57" fmla="*/ 181875 w 217740"/>
                <a:gd name="connsiteY57" fmla="*/ 14524 h 217534"/>
                <a:gd name="connsiteX58" fmla="*/ 188264 w 217740"/>
                <a:gd name="connsiteY58" fmla="*/ 33037 h 217534"/>
                <a:gd name="connsiteX59" fmla="*/ 29794 w 217740"/>
                <a:gd name="connsiteY59" fmla="*/ 66872 h 217534"/>
                <a:gd name="connsiteX60" fmla="*/ 54715 w 217740"/>
                <a:gd name="connsiteY60" fmla="*/ 79002 h 217534"/>
                <a:gd name="connsiteX61" fmla="*/ 22126 w 217740"/>
                <a:gd name="connsiteY61" fmla="*/ 90493 h 217534"/>
                <a:gd name="connsiteX62" fmla="*/ 15736 w 217740"/>
                <a:gd name="connsiteY62" fmla="*/ 71979 h 217534"/>
                <a:gd name="connsiteX63" fmla="*/ 29794 w 217740"/>
                <a:gd name="connsiteY63" fmla="*/ 66872 h 217534"/>
                <a:gd name="connsiteX64" fmla="*/ 24043 w 217740"/>
                <a:gd name="connsiteY64" fmla="*/ 205405 h 217534"/>
                <a:gd name="connsiteX65" fmla="*/ 24043 w 217740"/>
                <a:gd name="connsiteY65" fmla="*/ 137096 h 217534"/>
                <a:gd name="connsiteX66" fmla="*/ 205517 w 217740"/>
                <a:gd name="connsiteY66" fmla="*/ 137096 h 217534"/>
                <a:gd name="connsiteX67" fmla="*/ 205517 w 217740"/>
                <a:gd name="connsiteY67" fmla="*/ 205405 h 217534"/>
                <a:gd name="connsiteX68" fmla="*/ 24043 w 217740"/>
                <a:gd name="connsiteY68" fmla="*/ 205405 h 2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17740" h="217534">
                  <a:moveTo>
                    <a:pt x="211907" y="91770"/>
                  </a:moveTo>
                  <a:lnTo>
                    <a:pt x="55993" y="91770"/>
                  </a:lnTo>
                  <a:lnTo>
                    <a:pt x="72607" y="86024"/>
                  </a:lnTo>
                  <a:lnTo>
                    <a:pt x="73246" y="86024"/>
                  </a:lnTo>
                  <a:lnTo>
                    <a:pt x="126282" y="68149"/>
                  </a:lnTo>
                  <a:cubicBezTo>
                    <a:pt x="126921" y="68149"/>
                    <a:pt x="126921" y="68149"/>
                    <a:pt x="127560" y="67510"/>
                  </a:cubicBezTo>
                  <a:lnTo>
                    <a:pt x="179319" y="49635"/>
                  </a:lnTo>
                  <a:cubicBezTo>
                    <a:pt x="179958" y="49635"/>
                    <a:pt x="180597" y="48997"/>
                    <a:pt x="181236" y="48997"/>
                  </a:cubicBezTo>
                  <a:lnTo>
                    <a:pt x="197849" y="43251"/>
                  </a:lnTo>
                  <a:cubicBezTo>
                    <a:pt x="201044" y="41975"/>
                    <a:pt x="202961" y="38783"/>
                    <a:pt x="201683" y="34952"/>
                  </a:cubicBezTo>
                  <a:lnTo>
                    <a:pt x="191459" y="4309"/>
                  </a:lnTo>
                  <a:cubicBezTo>
                    <a:pt x="190820" y="2394"/>
                    <a:pt x="189542" y="1117"/>
                    <a:pt x="188264" y="479"/>
                  </a:cubicBezTo>
                  <a:cubicBezTo>
                    <a:pt x="186986" y="-160"/>
                    <a:pt x="185070" y="-160"/>
                    <a:pt x="183153" y="479"/>
                  </a:cubicBezTo>
                  <a:lnTo>
                    <a:pt x="4234" y="61765"/>
                  </a:lnTo>
                  <a:cubicBezTo>
                    <a:pt x="1039" y="63042"/>
                    <a:pt x="-878" y="66234"/>
                    <a:pt x="400" y="70064"/>
                  </a:cubicBezTo>
                  <a:lnTo>
                    <a:pt x="10624" y="99430"/>
                  </a:lnTo>
                  <a:lnTo>
                    <a:pt x="10624" y="211150"/>
                  </a:lnTo>
                  <a:cubicBezTo>
                    <a:pt x="10624" y="214981"/>
                    <a:pt x="13180" y="217534"/>
                    <a:pt x="17014" y="217534"/>
                  </a:cubicBezTo>
                  <a:lnTo>
                    <a:pt x="211268" y="217534"/>
                  </a:lnTo>
                  <a:cubicBezTo>
                    <a:pt x="215102" y="217534"/>
                    <a:pt x="217658" y="214981"/>
                    <a:pt x="217658" y="211150"/>
                  </a:cubicBezTo>
                  <a:lnTo>
                    <a:pt x="217658" y="98154"/>
                  </a:lnTo>
                  <a:cubicBezTo>
                    <a:pt x="218297" y="94962"/>
                    <a:pt x="215102" y="91770"/>
                    <a:pt x="211907" y="91770"/>
                  </a:cubicBezTo>
                  <a:close/>
                  <a:moveTo>
                    <a:pt x="205517" y="124328"/>
                  </a:moveTo>
                  <a:lnTo>
                    <a:pt x="190181" y="124328"/>
                  </a:lnTo>
                  <a:lnTo>
                    <a:pt x="170373" y="104538"/>
                  </a:lnTo>
                  <a:lnTo>
                    <a:pt x="204878" y="104538"/>
                  </a:lnTo>
                  <a:lnTo>
                    <a:pt x="205517" y="124328"/>
                  </a:lnTo>
                  <a:lnTo>
                    <a:pt x="205517" y="124328"/>
                  </a:lnTo>
                  <a:close/>
                  <a:moveTo>
                    <a:pt x="133950" y="124328"/>
                  </a:moveTo>
                  <a:lnTo>
                    <a:pt x="114141" y="104538"/>
                  </a:lnTo>
                  <a:lnTo>
                    <a:pt x="152481" y="104538"/>
                  </a:lnTo>
                  <a:lnTo>
                    <a:pt x="172290" y="124328"/>
                  </a:lnTo>
                  <a:lnTo>
                    <a:pt x="133950" y="124328"/>
                  </a:lnTo>
                  <a:close/>
                  <a:moveTo>
                    <a:pt x="77080" y="124328"/>
                  </a:moveTo>
                  <a:lnTo>
                    <a:pt x="57271" y="104538"/>
                  </a:lnTo>
                  <a:lnTo>
                    <a:pt x="95610" y="104538"/>
                  </a:lnTo>
                  <a:lnTo>
                    <a:pt x="115419" y="124328"/>
                  </a:lnTo>
                  <a:lnTo>
                    <a:pt x="77080" y="124328"/>
                  </a:lnTo>
                  <a:close/>
                  <a:moveTo>
                    <a:pt x="24043" y="104538"/>
                  </a:moveTo>
                  <a:lnTo>
                    <a:pt x="39379" y="104538"/>
                  </a:lnTo>
                  <a:lnTo>
                    <a:pt x="59188" y="124328"/>
                  </a:lnTo>
                  <a:lnTo>
                    <a:pt x="24682" y="124328"/>
                  </a:lnTo>
                  <a:lnTo>
                    <a:pt x="24043" y="104538"/>
                  </a:lnTo>
                  <a:lnTo>
                    <a:pt x="24043" y="104538"/>
                  </a:lnTo>
                  <a:close/>
                  <a:moveTo>
                    <a:pt x="83470" y="48359"/>
                  </a:moveTo>
                  <a:lnTo>
                    <a:pt x="108390" y="60488"/>
                  </a:lnTo>
                  <a:lnTo>
                    <a:pt x="71968" y="73256"/>
                  </a:lnTo>
                  <a:lnTo>
                    <a:pt x="47047" y="61127"/>
                  </a:lnTo>
                  <a:lnTo>
                    <a:pt x="83470" y="48359"/>
                  </a:lnTo>
                  <a:close/>
                  <a:moveTo>
                    <a:pt x="137145" y="30483"/>
                  </a:moveTo>
                  <a:lnTo>
                    <a:pt x="162066" y="42613"/>
                  </a:lnTo>
                  <a:lnTo>
                    <a:pt x="125643" y="55381"/>
                  </a:lnTo>
                  <a:lnTo>
                    <a:pt x="100722" y="43251"/>
                  </a:lnTo>
                  <a:lnTo>
                    <a:pt x="137145" y="30483"/>
                  </a:lnTo>
                  <a:close/>
                  <a:moveTo>
                    <a:pt x="188264" y="33037"/>
                  </a:moveTo>
                  <a:lnTo>
                    <a:pt x="178680" y="36229"/>
                  </a:lnTo>
                  <a:lnTo>
                    <a:pt x="153759" y="24099"/>
                  </a:lnTo>
                  <a:lnTo>
                    <a:pt x="181875" y="14524"/>
                  </a:lnTo>
                  <a:lnTo>
                    <a:pt x="188264" y="33037"/>
                  </a:lnTo>
                  <a:close/>
                  <a:moveTo>
                    <a:pt x="29794" y="66872"/>
                  </a:moveTo>
                  <a:lnTo>
                    <a:pt x="54715" y="79002"/>
                  </a:lnTo>
                  <a:lnTo>
                    <a:pt x="22126" y="90493"/>
                  </a:lnTo>
                  <a:lnTo>
                    <a:pt x="15736" y="71979"/>
                  </a:lnTo>
                  <a:lnTo>
                    <a:pt x="29794" y="66872"/>
                  </a:lnTo>
                  <a:close/>
                  <a:moveTo>
                    <a:pt x="24043" y="205405"/>
                  </a:moveTo>
                  <a:lnTo>
                    <a:pt x="24043" y="137096"/>
                  </a:lnTo>
                  <a:lnTo>
                    <a:pt x="205517" y="137096"/>
                  </a:lnTo>
                  <a:lnTo>
                    <a:pt x="205517" y="205405"/>
                  </a:lnTo>
                  <a:lnTo>
                    <a:pt x="24043" y="20540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14F50640-3C56-4560-9514-9BD5630FECA5}"/>
              </a:ext>
            </a:extLst>
          </p:cNvPr>
          <p:cNvGrpSpPr/>
          <p:nvPr/>
        </p:nvGrpSpPr>
        <p:grpSpPr>
          <a:xfrm>
            <a:off x="5424450" y="2447042"/>
            <a:ext cx="722376" cy="722376"/>
            <a:chOff x="3607758" y="1893013"/>
            <a:chExt cx="362309" cy="361971"/>
          </a:xfrm>
          <a:solidFill>
            <a:schemeClr val="accent6">
              <a:lumMod val="75000"/>
            </a:schemeClr>
          </a:solidFill>
        </p:grpSpPr>
        <p:sp>
          <p:nvSpPr>
            <p:cNvPr id="21" name="Graphic 4">
              <a:extLst>
                <a:ext uri="{FF2B5EF4-FFF2-40B4-BE49-F238E27FC236}">
                  <a16:creationId xmlns:a16="http://schemas.microsoft.com/office/drawing/2014/main" id="{CFAC6737-1752-43EC-9C51-D27D8900104D}"/>
                </a:ext>
              </a:extLst>
            </p:cNvPr>
            <p:cNvSpPr/>
            <p:nvPr/>
          </p:nvSpPr>
          <p:spPr>
            <a:xfrm>
              <a:off x="3607758" y="1893013"/>
              <a:ext cx="362309" cy="361971"/>
            </a:xfrm>
            <a:custGeom>
              <a:avLst/>
              <a:gdLst>
                <a:gd name="connsiteX0" fmla="*/ 181474 w 362309"/>
                <a:gd name="connsiteY0" fmla="*/ 0 h 361971"/>
                <a:gd name="connsiteX1" fmla="*/ 0 w 362309"/>
                <a:gd name="connsiteY1" fmla="*/ 180667 h 361971"/>
                <a:gd name="connsiteX2" fmla="*/ 180836 w 362309"/>
                <a:gd name="connsiteY2" fmla="*/ 361972 h 361971"/>
                <a:gd name="connsiteX3" fmla="*/ 362310 w 362309"/>
                <a:gd name="connsiteY3" fmla="*/ 181305 h 361971"/>
                <a:gd name="connsiteX4" fmla="*/ 362310 w 362309"/>
                <a:gd name="connsiteY4" fmla="*/ 181305 h 361971"/>
                <a:gd name="connsiteX5" fmla="*/ 181474 w 362309"/>
                <a:gd name="connsiteY5" fmla="*/ 0 h 361971"/>
                <a:gd name="connsiteX6" fmla="*/ 181474 w 362309"/>
                <a:gd name="connsiteY6" fmla="*/ 0 h 361971"/>
                <a:gd name="connsiteX7" fmla="*/ 181474 w 362309"/>
                <a:gd name="connsiteY7" fmla="*/ 349204 h 361971"/>
                <a:gd name="connsiteX8" fmla="*/ 12780 w 362309"/>
                <a:gd name="connsiteY8" fmla="*/ 181305 h 361971"/>
                <a:gd name="connsiteX9" fmla="*/ 180836 w 362309"/>
                <a:gd name="connsiteY9" fmla="*/ 12768 h 361971"/>
                <a:gd name="connsiteX10" fmla="*/ 349530 w 362309"/>
                <a:gd name="connsiteY10" fmla="*/ 180667 h 361971"/>
                <a:gd name="connsiteX11" fmla="*/ 349530 w 362309"/>
                <a:gd name="connsiteY11" fmla="*/ 180667 h 361971"/>
                <a:gd name="connsiteX12" fmla="*/ 181474 w 362309"/>
                <a:gd name="connsiteY12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2309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6" y="361972"/>
                  </a:cubicBezTo>
                  <a:cubicBezTo>
                    <a:pt x="281157" y="361972"/>
                    <a:pt x="362310" y="280895"/>
                    <a:pt x="362310" y="181305"/>
                  </a:cubicBezTo>
                  <a:cubicBezTo>
                    <a:pt x="362310" y="181305"/>
                    <a:pt x="362310" y="181305"/>
                    <a:pt x="362310" y="181305"/>
                  </a:cubicBezTo>
                  <a:cubicBezTo>
                    <a:pt x="362310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7"/>
                    <a:pt x="88181" y="12768"/>
                    <a:pt x="180836" y="12768"/>
                  </a:cubicBezTo>
                  <a:cubicBezTo>
                    <a:pt x="274128" y="12768"/>
                    <a:pt x="349530" y="88099"/>
                    <a:pt x="349530" y="180667"/>
                  </a:cubicBezTo>
                  <a:cubicBezTo>
                    <a:pt x="349530" y="180667"/>
                    <a:pt x="349530" y="180667"/>
                    <a:pt x="349530" y="180667"/>
                  </a:cubicBezTo>
                  <a:cubicBezTo>
                    <a:pt x="349530" y="273873"/>
                    <a:pt x="274128" y="349204"/>
                    <a:pt x="181474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60D81B4F-6F01-4D31-B32B-FCA7A0683B46}"/>
                </a:ext>
              </a:extLst>
            </p:cNvPr>
            <p:cNvSpPr/>
            <p:nvPr/>
          </p:nvSpPr>
          <p:spPr>
            <a:xfrm>
              <a:off x="3839041" y="1972780"/>
              <a:ext cx="43515" cy="43443"/>
            </a:xfrm>
            <a:custGeom>
              <a:avLst/>
              <a:gdLst>
                <a:gd name="connsiteX0" fmla="*/ 21758 w 43515"/>
                <a:gd name="connsiteY0" fmla="*/ 43443 h 43443"/>
                <a:gd name="connsiteX1" fmla="*/ 23036 w 43515"/>
                <a:gd name="connsiteY1" fmla="*/ 43443 h 43443"/>
                <a:gd name="connsiteX2" fmla="*/ 43484 w 43515"/>
                <a:gd name="connsiteY2" fmla="*/ 20461 h 43443"/>
                <a:gd name="connsiteX3" fmla="*/ 43484 w 43515"/>
                <a:gd name="connsiteY3" fmla="*/ 20461 h 43443"/>
                <a:gd name="connsiteX4" fmla="*/ 43484 w 43515"/>
                <a:gd name="connsiteY4" fmla="*/ 20461 h 43443"/>
                <a:gd name="connsiteX5" fmla="*/ 20480 w 43515"/>
                <a:gd name="connsiteY5" fmla="*/ 32 h 43443"/>
                <a:gd name="connsiteX6" fmla="*/ 32 w 43515"/>
                <a:gd name="connsiteY6" fmla="*/ 23015 h 43443"/>
                <a:gd name="connsiteX7" fmla="*/ 21758 w 43515"/>
                <a:gd name="connsiteY7" fmla="*/ 43443 h 43443"/>
                <a:gd name="connsiteX8" fmla="*/ 21758 w 43515"/>
                <a:gd name="connsiteY8" fmla="*/ 43443 h 43443"/>
                <a:gd name="connsiteX9" fmla="*/ 21119 w 43515"/>
                <a:gd name="connsiteY9" fmla="*/ 12800 h 43443"/>
                <a:gd name="connsiteX10" fmla="*/ 21119 w 43515"/>
                <a:gd name="connsiteY10" fmla="*/ 12800 h 43443"/>
                <a:gd name="connsiteX11" fmla="*/ 30704 w 43515"/>
                <a:gd name="connsiteY11" fmla="*/ 21738 h 43443"/>
                <a:gd name="connsiteX12" fmla="*/ 21758 w 43515"/>
                <a:gd name="connsiteY12" fmla="*/ 30675 h 43443"/>
                <a:gd name="connsiteX13" fmla="*/ 15368 w 43515"/>
                <a:gd name="connsiteY13" fmla="*/ 28122 h 43443"/>
                <a:gd name="connsiteX14" fmla="*/ 12173 w 43515"/>
                <a:gd name="connsiteY14" fmla="*/ 21738 h 43443"/>
                <a:gd name="connsiteX15" fmla="*/ 21119 w 43515"/>
                <a:gd name="connsiteY15" fmla="*/ 12800 h 43443"/>
                <a:gd name="connsiteX16" fmla="*/ 21119 w 43515"/>
                <a:gd name="connsiteY16" fmla="*/ 12800 h 4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515" h="43443">
                  <a:moveTo>
                    <a:pt x="21758" y="43443"/>
                  </a:moveTo>
                  <a:lnTo>
                    <a:pt x="23036" y="43443"/>
                  </a:lnTo>
                  <a:cubicBezTo>
                    <a:pt x="35177" y="42805"/>
                    <a:pt x="44123" y="32591"/>
                    <a:pt x="43484" y="20461"/>
                  </a:cubicBezTo>
                  <a:cubicBezTo>
                    <a:pt x="43484" y="20461"/>
                    <a:pt x="43484" y="20461"/>
                    <a:pt x="43484" y="20461"/>
                  </a:cubicBezTo>
                  <a:lnTo>
                    <a:pt x="43484" y="20461"/>
                  </a:lnTo>
                  <a:cubicBezTo>
                    <a:pt x="42845" y="8331"/>
                    <a:pt x="32621" y="-606"/>
                    <a:pt x="20480" y="32"/>
                  </a:cubicBezTo>
                  <a:cubicBezTo>
                    <a:pt x="8339" y="671"/>
                    <a:pt x="-607" y="10885"/>
                    <a:pt x="32" y="23015"/>
                  </a:cubicBezTo>
                  <a:cubicBezTo>
                    <a:pt x="671" y="35144"/>
                    <a:pt x="10256" y="43443"/>
                    <a:pt x="21758" y="43443"/>
                  </a:cubicBezTo>
                  <a:lnTo>
                    <a:pt x="21758" y="43443"/>
                  </a:lnTo>
                  <a:close/>
                  <a:moveTo>
                    <a:pt x="21119" y="12800"/>
                  </a:moveTo>
                  <a:lnTo>
                    <a:pt x="21119" y="12800"/>
                  </a:lnTo>
                  <a:cubicBezTo>
                    <a:pt x="26870" y="12800"/>
                    <a:pt x="30704" y="16631"/>
                    <a:pt x="30704" y="21738"/>
                  </a:cubicBezTo>
                  <a:cubicBezTo>
                    <a:pt x="30704" y="26845"/>
                    <a:pt x="26870" y="30675"/>
                    <a:pt x="21758" y="30675"/>
                  </a:cubicBezTo>
                  <a:cubicBezTo>
                    <a:pt x="19202" y="30675"/>
                    <a:pt x="17285" y="30037"/>
                    <a:pt x="15368" y="28122"/>
                  </a:cubicBezTo>
                  <a:cubicBezTo>
                    <a:pt x="13451" y="26207"/>
                    <a:pt x="12173" y="24291"/>
                    <a:pt x="12173" y="21738"/>
                  </a:cubicBezTo>
                  <a:cubicBezTo>
                    <a:pt x="12173" y="17269"/>
                    <a:pt x="16007" y="13439"/>
                    <a:pt x="21119" y="12800"/>
                  </a:cubicBezTo>
                  <a:lnTo>
                    <a:pt x="21119" y="1280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4">
              <a:extLst>
                <a:ext uri="{FF2B5EF4-FFF2-40B4-BE49-F238E27FC236}">
                  <a16:creationId xmlns:a16="http://schemas.microsoft.com/office/drawing/2014/main" id="{77A8C878-7188-4E0B-97E7-A40E1DBD3CF7}"/>
                </a:ext>
              </a:extLst>
            </p:cNvPr>
            <p:cNvSpPr/>
            <p:nvPr/>
          </p:nvSpPr>
          <p:spPr>
            <a:xfrm>
              <a:off x="3704885" y="2020254"/>
              <a:ext cx="194375" cy="105136"/>
            </a:xfrm>
            <a:custGeom>
              <a:avLst/>
              <a:gdLst>
                <a:gd name="connsiteX0" fmla="*/ 188503 w 194375"/>
                <a:gd name="connsiteY0" fmla="*/ 40658 h 105136"/>
                <a:gd name="connsiteX1" fmla="*/ 164221 w 194375"/>
                <a:gd name="connsiteY1" fmla="*/ 45765 h 105136"/>
                <a:gd name="connsiteX2" fmla="*/ 138023 w 194375"/>
                <a:gd name="connsiteY2" fmla="*/ 2992 h 105136"/>
                <a:gd name="connsiteX3" fmla="*/ 129077 w 194375"/>
                <a:gd name="connsiteY3" fmla="*/ 1077 h 105136"/>
                <a:gd name="connsiteX4" fmla="*/ 127160 w 194375"/>
                <a:gd name="connsiteY4" fmla="*/ 2354 h 105136"/>
                <a:gd name="connsiteX5" fmla="*/ 58788 w 194375"/>
                <a:gd name="connsiteY5" fmla="*/ 93007 h 105136"/>
                <a:gd name="connsiteX6" fmla="*/ 7029 w 194375"/>
                <a:gd name="connsiteY6" fmla="*/ 89815 h 105136"/>
                <a:gd name="connsiteX7" fmla="*/ 0 w 194375"/>
                <a:gd name="connsiteY7" fmla="*/ 95560 h 105136"/>
                <a:gd name="connsiteX8" fmla="*/ 0 w 194375"/>
                <a:gd name="connsiteY8" fmla="*/ 95560 h 105136"/>
                <a:gd name="connsiteX9" fmla="*/ 5751 w 194375"/>
                <a:gd name="connsiteY9" fmla="*/ 101944 h 105136"/>
                <a:gd name="connsiteX10" fmla="*/ 60704 w 194375"/>
                <a:gd name="connsiteY10" fmla="*/ 105136 h 105136"/>
                <a:gd name="connsiteX11" fmla="*/ 61344 w 194375"/>
                <a:gd name="connsiteY11" fmla="*/ 105136 h 105136"/>
                <a:gd name="connsiteX12" fmla="*/ 66456 w 194375"/>
                <a:gd name="connsiteY12" fmla="*/ 102583 h 105136"/>
                <a:gd name="connsiteX13" fmla="*/ 130355 w 194375"/>
                <a:gd name="connsiteY13" fmla="*/ 17037 h 105136"/>
                <a:gd name="connsiteX14" fmla="*/ 153998 w 194375"/>
                <a:gd name="connsiteY14" fmla="*/ 55341 h 105136"/>
                <a:gd name="connsiteX15" fmla="*/ 160388 w 194375"/>
                <a:gd name="connsiteY15" fmla="*/ 58533 h 105136"/>
                <a:gd name="connsiteX16" fmla="*/ 189142 w 194375"/>
                <a:gd name="connsiteY16" fmla="*/ 52788 h 105136"/>
                <a:gd name="connsiteX17" fmla="*/ 194254 w 194375"/>
                <a:gd name="connsiteY17" fmla="*/ 45127 h 105136"/>
                <a:gd name="connsiteX18" fmla="*/ 186586 w 194375"/>
                <a:gd name="connsiteY18" fmla="*/ 40020 h 105136"/>
                <a:gd name="connsiteX19" fmla="*/ 188503 w 194375"/>
                <a:gd name="connsiteY19" fmla="*/ 40658 h 10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375" h="105136">
                  <a:moveTo>
                    <a:pt x="188503" y="40658"/>
                  </a:moveTo>
                  <a:lnTo>
                    <a:pt x="164221" y="45765"/>
                  </a:lnTo>
                  <a:lnTo>
                    <a:pt x="138023" y="2992"/>
                  </a:lnTo>
                  <a:cubicBezTo>
                    <a:pt x="136106" y="-200"/>
                    <a:pt x="132272" y="-838"/>
                    <a:pt x="129077" y="1077"/>
                  </a:cubicBezTo>
                  <a:cubicBezTo>
                    <a:pt x="128438" y="1716"/>
                    <a:pt x="127799" y="1716"/>
                    <a:pt x="127160" y="2354"/>
                  </a:cubicBezTo>
                  <a:lnTo>
                    <a:pt x="58788" y="93007"/>
                  </a:lnTo>
                  <a:lnTo>
                    <a:pt x="7029" y="89815"/>
                  </a:lnTo>
                  <a:cubicBezTo>
                    <a:pt x="3195" y="89815"/>
                    <a:pt x="639" y="92368"/>
                    <a:pt x="0" y="95560"/>
                  </a:cubicBezTo>
                  <a:cubicBezTo>
                    <a:pt x="0" y="95560"/>
                    <a:pt x="0" y="95560"/>
                    <a:pt x="0" y="95560"/>
                  </a:cubicBezTo>
                  <a:cubicBezTo>
                    <a:pt x="0" y="98752"/>
                    <a:pt x="2556" y="101944"/>
                    <a:pt x="5751" y="101944"/>
                  </a:cubicBezTo>
                  <a:lnTo>
                    <a:pt x="60704" y="105136"/>
                  </a:lnTo>
                  <a:lnTo>
                    <a:pt x="61344" y="105136"/>
                  </a:lnTo>
                  <a:cubicBezTo>
                    <a:pt x="63261" y="105136"/>
                    <a:pt x="65177" y="104498"/>
                    <a:pt x="66456" y="102583"/>
                  </a:cubicBezTo>
                  <a:lnTo>
                    <a:pt x="130355" y="17037"/>
                  </a:lnTo>
                  <a:lnTo>
                    <a:pt x="153998" y="55341"/>
                  </a:lnTo>
                  <a:cubicBezTo>
                    <a:pt x="155275" y="57256"/>
                    <a:pt x="157832" y="58533"/>
                    <a:pt x="160388" y="58533"/>
                  </a:cubicBezTo>
                  <a:lnTo>
                    <a:pt x="189142" y="52788"/>
                  </a:lnTo>
                  <a:cubicBezTo>
                    <a:pt x="192976" y="52149"/>
                    <a:pt x="194893" y="48957"/>
                    <a:pt x="194254" y="45127"/>
                  </a:cubicBezTo>
                  <a:cubicBezTo>
                    <a:pt x="193615" y="41296"/>
                    <a:pt x="190420" y="39381"/>
                    <a:pt x="186586" y="40020"/>
                  </a:cubicBezTo>
                  <a:lnTo>
                    <a:pt x="188503" y="4065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4">
              <a:extLst>
                <a:ext uri="{FF2B5EF4-FFF2-40B4-BE49-F238E27FC236}">
                  <a16:creationId xmlns:a16="http://schemas.microsoft.com/office/drawing/2014/main" id="{6D24F6D6-F24A-452C-82D9-9BAE9EC44725}"/>
                </a:ext>
              </a:extLst>
            </p:cNvPr>
            <p:cNvSpPr/>
            <p:nvPr/>
          </p:nvSpPr>
          <p:spPr>
            <a:xfrm>
              <a:off x="3800897" y="2086611"/>
              <a:ext cx="40732" cy="101342"/>
            </a:xfrm>
            <a:custGeom>
              <a:avLst/>
              <a:gdLst>
                <a:gd name="connsiteX0" fmla="*/ 11338 w 40732"/>
                <a:gd name="connsiteY0" fmla="*/ 2390 h 101342"/>
                <a:gd name="connsiteX1" fmla="*/ 2393 w 40732"/>
                <a:gd name="connsiteY1" fmla="*/ 1114 h 101342"/>
                <a:gd name="connsiteX2" fmla="*/ 1115 w 40732"/>
                <a:gd name="connsiteY2" fmla="*/ 10051 h 101342"/>
                <a:gd name="connsiteX3" fmla="*/ 1753 w 40732"/>
                <a:gd name="connsiteY3" fmla="*/ 11328 h 101342"/>
                <a:gd name="connsiteX4" fmla="*/ 27952 w 40732"/>
                <a:gd name="connsiteY4" fmla="*/ 40056 h 101342"/>
                <a:gd name="connsiteX5" fmla="*/ 24118 w 40732"/>
                <a:gd name="connsiteY5" fmla="*/ 94320 h 101342"/>
                <a:gd name="connsiteX6" fmla="*/ 29869 w 40732"/>
                <a:gd name="connsiteY6" fmla="*/ 101342 h 101342"/>
                <a:gd name="connsiteX7" fmla="*/ 30508 w 40732"/>
                <a:gd name="connsiteY7" fmla="*/ 101342 h 101342"/>
                <a:gd name="connsiteX8" fmla="*/ 36898 w 40732"/>
                <a:gd name="connsiteY8" fmla="*/ 95597 h 101342"/>
                <a:gd name="connsiteX9" fmla="*/ 40732 w 40732"/>
                <a:gd name="connsiteY9" fmla="*/ 38141 h 101342"/>
                <a:gd name="connsiteX10" fmla="*/ 38815 w 40732"/>
                <a:gd name="connsiteY10" fmla="*/ 33672 h 101342"/>
                <a:gd name="connsiteX11" fmla="*/ 11338 w 40732"/>
                <a:gd name="connsiteY11" fmla="*/ 2390 h 10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32" h="101342">
                  <a:moveTo>
                    <a:pt x="11338" y="2390"/>
                  </a:moveTo>
                  <a:cubicBezTo>
                    <a:pt x="9421" y="-163"/>
                    <a:pt x="4948" y="-802"/>
                    <a:pt x="2393" y="1114"/>
                  </a:cubicBezTo>
                  <a:cubicBezTo>
                    <a:pt x="-163" y="3029"/>
                    <a:pt x="-802" y="7497"/>
                    <a:pt x="1115" y="10051"/>
                  </a:cubicBezTo>
                  <a:cubicBezTo>
                    <a:pt x="1115" y="10689"/>
                    <a:pt x="1753" y="10689"/>
                    <a:pt x="1753" y="11328"/>
                  </a:cubicBezTo>
                  <a:lnTo>
                    <a:pt x="27952" y="40056"/>
                  </a:lnTo>
                  <a:lnTo>
                    <a:pt x="24118" y="94320"/>
                  </a:lnTo>
                  <a:cubicBezTo>
                    <a:pt x="24118" y="97512"/>
                    <a:pt x="26674" y="100704"/>
                    <a:pt x="29869" y="101342"/>
                  </a:cubicBezTo>
                  <a:lnTo>
                    <a:pt x="30508" y="101342"/>
                  </a:lnTo>
                  <a:cubicBezTo>
                    <a:pt x="33703" y="101342"/>
                    <a:pt x="36898" y="98789"/>
                    <a:pt x="36898" y="95597"/>
                  </a:cubicBezTo>
                  <a:lnTo>
                    <a:pt x="40732" y="38141"/>
                  </a:lnTo>
                  <a:cubicBezTo>
                    <a:pt x="40732" y="36225"/>
                    <a:pt x="40093" y="34949"/>
                    <a:pt x="38815" y="33672"/>
                  </a:cubicBezTo>
                  <a:lnTo>
                    <a:pt x="11338" y="239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4">
              <a:extLst>
                <a:ext uri="{FF2B5EF4-FFF2-40B4-BE49-F238E27FC236}">
                  <a16:creationId xmlns:a16="http://schemas.microsoft.com/office/drawing/2014/main" id="{C9CE7935-71A2-465E-8AC6-87876FA9BFE2}"/>
                </a:ext>
              </a:extLst>
            </p:cNvPr>
            <p:cNvSpPr/>
            <p:nvPr/>
          </p:nvSpPr>
          <p:spPr>
            <a:xfrm>
              <a:off x="3748214" y="1988353"/>
              <a:ext cx="80436" cy="35970"/>
            </a:xfrm>
            <a:custGeom>
              <a:avLst/>
              <a:gdLst>
                <a:gd name="connsiteX0" fmla="*/ 9068 w 80436"/>
                <a:gd name="connsiteY0" fmla="*/ 24040 h 35970"/>
                <a:gd name="connsiteX1" fmla="*/ 35906 w 80436"/>
                <a:gd name="connsiteY1" fmla="*/ 13826 h 35970"/>
                <a:gd name="connsiteX2" fmla="*/ 70412 w 80436"/>
                <a:gd name="connsiteY2" fmla="*/ 34893 h 35970"/>
                <a:gd name="connsiteX3" fmla="*/ 79358 w 80436"/>
                <a:gd name="connsiteY3" fmla="*/ 32978 h 35970"/>
                <a:gd name="connsiteX4" fmla="*/ 79358 w 80436"/>
                <a:gd name="connsiteY4" fmla="*/ 32978 h 35970"/>
                <a:gd name="connsiteX5" fmla="*/ 77441 w 80436"/>
                <a:gd name="connsiteY5" fmla="*/ 24040 h 35970"/>
                <a:gd name="connsiteX6" fmla="*/ 77441 w 80436"/>
                <a:gd name="connsiteY6" fmla="*/ 24040 h 35970"/>
                <a:gd name="connsiteX7" fmla="*/ 40379 w 80436"/>
                <a:gd name="connsiteY7" fmla="*/ 1058 h 35970"/>
                <a:gd name="connsiteX8" fmla="*/ 34628 w 80436"/>
                <a:gd name="connsiteY8" fmla="*/ 419 h 35970"/>
                <a:gd name="connsiteX9" fmla="*/ 4595 w 80436"/>
                <a:gd name="connsiteY9" fmla="*/ 11911 h 35970"/>
                <a:gd name="connsiteX10" fmla="*/ 122 w 80436"/>
                <a:gd name="connsiteY10" fmla="*/ 19571 h 35970"/>
                <a:gd name="connsiteX11" fmla="*/ 7790 w 80436"/>
                <a:gd name="connsiteY11" fmla="*/ 24040 h 35970"/>
                <a:gd name="connsiteX12" fmla="*/ 9068 w 80436"/>
                <a:gd name="connsiteY12" fmla="*/ 24040 h 35970"/>
                <a:gd name="connsiteX13" fmla="*/ 9068 w 80436"/>
                <a:gd name="connsiteY13" fmla="*/ 24040 h 3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36" h="35970">
                  <a:moveTo>
                    <a:pt x="9068" y="24040"/>
                  </a:moveTo>
                  <a:lnTo>
                    <a:pt x="35906" y="13826"/>
                  </a:lnTo>
                  <a:lnTo>
                    <a:pt x="70412" y="34893"/>
                  </a:lnTo>
                  <a:cubicBezTo>
                    <a:pt x="73607" y="36808"/>
                    <a:pt x="77441" y="36170"/>
                    <a:pt x="79358" y="32978"/>
                  </a:cubicBezTo>
                  <a:cubicBezTo>
                    <a:pt x="79358" y="32978"/>
                    <a:pt x="79358" y="32978"/>
                    <a:pt x="79358" y="32978"/>
                  </a:cubicBezTo>
                  <a:cubicBezTo>
                    <a:pt x="81275" y="29786"/>
                    <a:pt x="80636" y="25955"/>
                    <a:pt x="77441" y="24040"/>
                  </a:cubicBezTo>
                  <a:cubicBezTo>
                    <a:pt x="77441" y="24040"/>
                    <a:pt x="77441" y="24040"/>
                    <a:pt x="77441" y="24040"/>
                  </a:cubicBezTo>
                  <a:lnTo>
                    <a:pt x="40379" y="1058"/>
                  </a:lnTo>
                  <a:cubicBezTo>
                    <a:pt x="38462" y="-219"/>
                    <a:pt x="36545" y="-219"/>
                    <a:pt x="34628" y="419"/>
                  </a:cubicBezTo>
                  <a:lnTo>
                    <a:pt x="4595" y="11911"/>
                  </a:lnTo>
                  <a:cubicBezTo>
                    <a:pt x="1400" y="13187"/>
                    <a:pt x="-516" y="16379"/>
                    <a:pt x="122" y="19571"/>
                  </a:cubicBezTo>
                  <a:cubicBezTo>
                    <a:pt x="762" y="22763"/>
                    <a:pt x="4595" y="24679"/>
                    <a:pt x="7790" y="24040"/>
                  </a:cubicBezTo>
                  <a:cubicBezTo>
                    <a:pt x="8430" y="24040"/>
                    <a:pt x="9068" y="24040"/>
                    <a:pt x="9068" y="24040"/>
                  </a:cubicBezTo>
                  <a:lnTo>
                    <a:pt x="9068" y="2404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4">
              <a:extLst>
                <a:ext uri="{FF2B5EF4-FFF2-40B4-BE49-F238E27FC236}">
                  <a16:creationId xmlns:a16="http://schemas.microsoft.com/office/drawing/2014/main" id="{F2C34D0E-E17D-4A69-B997-F03EA7C1E258}"/>
                </a:ext>
              </a:extLst>
            </p:cNvPr>
            <p:cNvSpPr/>
            <p:nvPr/>
          </p:nvSpPr>
          <p:spPr>
            <a:xfrm>
              <a:off x="3664279" y="2005022"/>
              <a:ext cx="84696" cy="86532"/>
            </a:xfrm>
            <a:custGeom>
              <a:avLst/>
              <a:gdLst>
                <a:gd name="connsiteX0" fmla="*/ 46996 w 84696"/>
                <a:gd name="connsiteY0" fmla="*/ 86533 h 86532"/>
                <a:gd name="connsiteX1" fmla="*/ 46996 w 84696"/>
                <a:gd name="connsiteY1" fmla="*/ 86533 h 86532"/>
                <a:gd name="connsiteX2" fmla="*/ 51469 w 84696"/>
                <a:gd name="connsiteY2" fmla="*/ 85256 h 86532"/>
                <a:gd name="connsiteX3" fmla="*/ 82779 w 84696"/>
                <a:gd name="connsiteY3" fmla="*/ 57805 h 86532"/>
                <a:gd name="connsiteX4" fmla="*/ 84696 w 84696"/>
                <a:gd name="connsiteY4" fmla="*/ 53336 h 86532"/>
                <a:gd name="connsiteX5" fmla="*/ 83418 w 84696"/>
                <a:gd name="connsiteY5" fmla="*/ 48867 h 86532"/>
                <a:gd name="connsiteX6" fmla="*/ 42523 w 84696"/>
                <a:gd name="connsiteY6" fmla="*/ 2264 h 86532"/>
                <a:gd name="connsiteX7" fmla="*/ 33577 w 84696"/>
                <a:gd name="connsiteY7" fmla="*/ 1626 h 86532"/>
                <a:gd name="connsiteX8" fmla="*/ 2266 w 84696"/>
                <a:gd name="connsiteY8" fmla="*/ 29077 h 86532"/>
                <a:gd name="connsiteX9" fmla="*/ 1627 w 84696"/>
                <a:gd name="connsiteY9" fmla="*/ 38014 h 86532"/>
                <a:gd name="connsiteX10" fmla="*/ 42523 w 84696"/>
                <a:gd name="connsiteY10" fmla="*/ 84618 h 86532"/>
                <a:gd name="connsiteX11" fmla="*/ 46996 w 84696"/>
                <a:gd name="connsiteY11" fmla="*/ 86533 h 86532"/>
                <a:gd name="connsiteX12" fmla="*/ 37411 w 84696"/>
                <a:gd name="connsiteY12" fmla="*/ 15032 h 86532"/>
                <a:gd name="connsiteX13" fmla="*/ 69360 w 84696"/>
                <a:gd name="connsiteY13" fmla="*/ 52059 h 86532"/>
                <a:gd name="connsiteX14" fmla="*/ 47635 w 84696"/>
                <a:gd name="connsiteY14" fmla="*/ 71211 h 86532"/>
                <a:gd name="connsiteX15" fmla="*/ 15685 w 84696"/>
                <a:gd name="connsiteY15" fmla="*/ 34184 h 86532"/>
                <a:gd name="connsiteX16" fmla="*/ 37411 w 84696"/>
                <a:gd name="connsiteY16" fmla="*/ 15032 h 8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696" h="86532">
                  <a:moveTo>
                    <a:pt x="46996" y="86533"/>
                  </a:moveTo>
                  <a:lnTo>
                    <a:pt x="46996" y="86533"/>
                  </a:lnTo>
                  <a:cubicBezTo>
                    <a:pt x="48912" y="86533"/>
                    <a:pt x="50191" y="85894"/>
                    <a:pt x="51469" y="85256"/>
                  </a:cubicBezTo>
                  <a:lnTo>
                    <a:pt x="82779" y="57805"/>
                  </a:lnTo>
                  <a:cubicBezTo>
                    <a:pt x="84057" y="56528"/>
                    <a:pt x="84696" y="55251"/>
                    <a:pt x="84696" y="53336"/>
                  </a:cubicBezTo>
                  <a:cubicBezTo>
                    <a:pt x="84696" y="51421"/>
                    <a:pt x="84057" y="50144"/>
                    <a:pt x="83418" y="48867"/>
                  </a:cubicBezTo>
                  <a:lnTo>
                    <a:pt x="42523" y="2264"/>
                  </a:lnTo>
                  <a:cubicBezTo>
                    <a:pt x="39967" y="-290"/>
                    <a:pt x="36133" y="-928"/>
                    <a:pt x="33577" y="1626"/>
                  </a:cubicBezTo>
                  <a:lnTo>
                    <a:pt x="2266" y="29077"/>
                  </a:lnTo>
                  <a:cubicBezTo>
                    <a:pt x="-290" y="31630"/>
                    <a:pt x="-929" y="35461"/>
                    <a:pt x="1627" y="38014"/>
                  </a:cubicBezTo>
                  <a:lnTo>
                    <a:pt x="42523" y="84618"/>
                  </a:lnTo>
                  <a:cubicBezTo>
                    <a:pt x="43162" y="85894"/>
                    <a:pt x="45079" y="86533"/>
                    <a:pt x="46996" y="86533"/>
                  </a:cubicBezTo>
                  <a:close/>
                  <a:moveTo>
                    <a:pt x="37411" y="15032"/>
                  </a:moveTo>
                  <a:lnTo>
                    <a:pt x="69360" y="52059"/>
                  </a:lnTo>
                  <a:lnTo>
                    <a:pt x="47635" y="71211"/>
                  </a:lnTo>
                  <a:lnTo>
                    <a:pt x="15685" y="34184"/>
                  </a:lnTo>
                  <a:lnTo>
                    <a:pt x="37411" y="15032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BB3DA963-1BEB-4828-AA92-3F3BF0FA8213}"/>
              </a:ext>
            </a:extLst>
          </p:cNvPr>
          <p:cNvGrpSpPr/>
          <p:nvPr/>
        </p:nvGrpSpPr>
        <p:grpSpPr>
          <a:xfrm>
            <a:off x="9080003" y="2436604"/>
            <a:ext cx="722376" cy="722376"/>
            <a:chOff x="467104" y="3339623"/>
            <a:chExt cx="362309" cy="361971"/>
          </a:xfrm>
          <a:solidFill>
            <a:schemeClr val="accent6">
              <a:lumMod val="50000"/>
            </a:schemeClr>
          </a:solidFill>
        </p:grpSpPr>
        <p:sp>
          <p:nvSpPr>
            <p:cNvPr id="29" name="Graphic 4">
              <a:extLst>
                <a:ext uri="{FF2B5EF4-FFF2-40B4-BE49-F238E27FC236}">
                  <a16:creationId xmlns:a16="http://schemas.microsoft.com/office/drawing/2014/main" id="{680105F9-BCC7-403A-996E-EB9753B69152}"/>
                </a:ext>
              </a:extLst>
            </p:cNvPr>
            <p:cNvSpPr/>
            <p:nvPr/>
          </p:nvSpPr>
          <p:spPr>
            <a:xfrm>
              <a:off x="467104" y="3339623"/>
              <a:ext cx="362309" cy="361971"/>
            </a:xfrm>
            <a:custGeom>
              <a:avLst/>
              <a:gdLst>
                <a:gd name="connsiteX0" fmla="*/ 181474 w 362309"/>
                <a:gd name="connsiteY0" fmla="*/ 0 h 361971"/>
                <a:gd name="connsiteX1" fmla="*/ 0 w 362309"/>
                <a:gd name="connsiteY1" fmla="*/ 180667 h 361971"/>
                <a:gd name="connsiteX2" fmla="*/ 181474 w 362309"/>
                <a:gd name="connsiteY2" fmla="*/ 361972 h 361971"/>
                <a:gd name="connsiteX3" fmla="*/ 362309 w 362309"/>
                <a:gd name="connsiteY3" fmla="*/ 180667 h 361971"/>
                <a:gd name="connsiteX4" fmla="*/ 362309 w 362309"/>
                <a:gd name="connsiteY4" fmla="*/ 180667 h 361971"/>
                <a:gd name="connsiteX5" fmla="*/ 181474 w 362309"/>
                <a:gd name="connsiteY5" fmla="*/ 0 h 361971"/>
                <a:gd name="connsiteX6" fmla="*/ 181474 w 362309"/>
                <a:gd name="connsiteY6" fmla="*/ 0 h 361971"/>
                <a:gd name="connsiteX7" fmla="*/ 181474 w 362309"/>
                <a:gd name="connsiteY7" fmla="*/ 349204 h 361971"/>
                <a:gd name="connsiteX8" fmla="*/ 13419 w 362309"/>
                <a:gd name="connsiteY8" fmla="*/ 181305 h 361971"/>
                <a:gd name="connsiteX9" fmla="*/ 181474 w 362309"/>
                <a:gd name="connsiteY9" fmla="*/ 12768 h 361971"/>
                <a:gd name="connsiteX10" fmla="*/ 349530 w 362309"/>
                <a:gd name="connsiteY10" fmla="*/ 181305 h 361971"/>
                <a:gd name="connsiteX11" fmla="*/ 349530 w 362309"/>
                <a:gd name="connsiteY11" fmla="*/ 181305 h 361971"/>
                <a:gd name="connsiteX12" fmla="*/ 181474 w 362309"/>
                <a:gd name="connsiteY12" fmla="*/ 349204 h 361971"/>
                <a:gd name="connsiteX13" fmla="*/ 181474 w 362309"/>
                <a:gd name="connsiteY13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309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1474" y="361972"/>
                  </a:cubicBezTo>
                  <a:cubicBezTo>
                    <a:pt x="281796" y="361972"/>
                    <a:pt x="362309" y="280895"/>
                    <a:pt x="362309" y="180667"/>
                  </a:cubicBezTo>
                  <a:lnTo>
                    <a:pt x="362309" y="180667"/>
                  </a:lnTo>
                  <a:cubicBezTo>
                    <a:pt x="362309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3419" y="273873"/>
                    <a:pt x="13419" y="181305"/>
                  </a:cubicBezTo>
                  <a:cubicBezTo>
                    <a:pt x="13419" y="88099"/>
                    <a:pt x="88820" y="12768"/>
                    <a:pt x="181474" y="12768"/>
                  </a:cubicBezTo>
                  <a:cubicBezTo>
                    <a:pt x="274128" y="12768"/>
                    <a:pt x="349530" y="88099"/>
                    <a:pt x="349530" y="181305"/>
                  </a:cubicBezTo>
                  <a:lnTo>
                    <a:pt x="349530" y="181305"/>
                  </a:lnTo>
                  <a:cubicBezTo>
                    <a:pt x="349530" y="273873"/>
                    <a:pt x="274128" y="349204"/>
                    <a:pt x="181474" y="349204"/>
                  </a:cubicBezTo>
                  <a:lnTo>
                    <a:pt x="181474" y="349204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4">
              <a:extLst>
                <a:ext uri="{FF2B5EF4-FFF2-40B4-BE49-F238E27FC236}">
                  <a16:creationId xmlns:a16="http://schemas.microsoft.com/office/drawing/2014/main" id="{D05BF1BB-84A9-4463-A7DE-C3919BBAC4D8}"/>
                </a:ext>
              </a:extLst>
            </p:cNvPr>
            <p:cNvSpPr/>
            <p:nvPr/>
          </p:nvSpPr>
          <p:spPr>
            <a:xfrm>
              <a:off x="534250" y="3407004"/>
              <a:ext cx="228708" cy="228496"/>
            </a:xfrm>
            <a:custGeom>
              <a:avLst/>
              <a:gdLst>
                <a:gd name="connsiteX0" fmla="*/ 228070 w 228708"/>
                <a:gd name="connsiteY0" fmla="*/ 106263 h 228496"/>
                <a:gd name="connsiteX1" fmla="*/ 106661 w 228708"/>
                <a:gd name="connsiteY1" fmla="*/ 289 h 228496"/>
                <a:gd name="connsiteX2" fmla="*/ 13368 w 228708"/>
                <a:gd name="connsiteY2" fmla="*/ 60299 h 228496"/>
                <a:gd name="connsiteX3" fmla="*/ 13368 w 228708"/>
                <a:gd name="connsiteY3" fmla="*/ 60937 h 228496"/>
                <a:gd name="connsiteX4" fmla="*/ 35732 w 228708"/>
                <a:gd name="connsiteY4" fmla="*/ 196916 h 228496"/>
                <a:gd name="connsiteX5" fmla="*/ 37010 w 228708"/>
                <a:gd name="connsiteY5" fmla="*/ 198193 h 228496"/>
                <a:gd name="connsiteX6" fmla="*/ 146278 w 228708"/>
                <a:gd name="connsiteY6" fmla="*/ 223728 h 228496"/>
                <a:gd name="connsiteX7" fmla="*/ 147556 w 228708"/>
                <a:gd name="connsiteY7" fmla="*/ 223728 h 228496"/>
                <a:gd name="connsiteX8" fmla="*/ 155863 w 228708"/>
                <a:gd name="connsiteY8" fmla="*/ 220536 h 228496"/>
                <a:gd name="connsiteX9" fmla="*/ 157141 w 228708"/>
                <a:gd name="connsiteY9" fmla="*/ 219898 h 228496"/>
                <a:gd name="connsiteX10" fmla="*/ 186535 w 228708"/>
                <a:gd name="connsiteY10" fmla="*/ 202661 h 228496"/>
                <a:gd name="connsiteX11" fmla="*/ 187174 w 228708"/>
                <a:gd name="connsiteY11" fmla="*/ 202023 h 228496"/>
                <a:gd name="connsiteX12" fmla="*/ 228708 w 228708"/>
                <a:gd name="connsiteY12" fmla="*/ 113924 h 228496"/>
                <a:gd name="connsiteX13" fmla="*/ 228708 w 228708"/>
                <a:gd name="connsiteY13" fmla="*/ 109455 h 228496"/>
                <a:gd name="connsiteX14" fmla="*/ 228070 w 228708"/>
                <a:gd name="connsiteY14" fmla="*/ 106263 h 228496"/>
                <a:gd name="connsiteX15" fmla="*/ 215290 w 228708"/>
                <a:gd name="connsiteY15" fmla="*/ 103710 h 228496"/>
                <a:gd name="connsiteX16" fmla="*/ 203788 w 228708"/>
                <a:gd name="connsiteY16" fmla="*/ 92219 h 228496"/>
                <a:gd name="connsiteX17" fmla="*/ 199315 w 228708"/>
                <a:gd name="connsiteY17" fmla="*/ 90303 h 228496"/>
                <a:gd name="connsiteX18" fmla="*/ 194203 w 228708"/>
                <a:gd name="connsiteY18" fmla="*/ 90303 h 228496"/>
                <a:gd name="connsiteX19" fmla="*/ 187813 w 228708"/>
                <a:gd name="connsiteY19" fmla="*/ 96687 h 228496"/>
                <a:gd name="connsiteX20" fmla="*/ 187813 w 228708"/>
                <a:gd name="connsiteY20" fmla="*/ 99879 h 228496"/>
                <a:gd name="connsiteX21" fmla="*/ 183979 w 228708"/>
                <a:gd name="connsiteY21" fmla="*/ 103710 h 228496"/>
                <a:gd name="connsiteX22" fmla="*/ 182062 w 228708"/>
                <a:gd name="connsiteY22" fmla="*/ 108179 h 228496"/>
                <a:gd name="connsiteX23" fmla="*/ 182062 w 228708"/>
                <a:gd name="connsiteY23" fmla="*/ 113924 h 228496"/>
                <a:gd name="connsiteX24" fmla="*/ 183979 w 228708"/>
                <a:gd name="connsiteY24" fmla="*/ 118393 h 228496"/>
                <a:gd name="connsiteX25" fmla="*/ 187813 w 228708"/>
                <a:gd name="connsiteY25" fmla="*/ 122223 h 228496"/>
                <a:gd name="connsiteX26" fmla="*/ 187813 w 228708"/>
                <a:gd name="connsiteY26" fmla="*/ 123500 h 228496"/>
                <a:gd name="connsiteX27" fmla="*/ 184618 w 228708"/>
                <a:gd name="connsiteY27" fmla="*/ 129884 h 228496"/>
                <a:gd name="connsiteX28" fmla="*/ 181423 w 228708"/>
                <a:gd name="connsiteY28" fmla="*/ 129884 h 228496"/>
                <a:gd name="connsiteX29" fmla="*/ 177589 w 228708"/>
                <a:gd name="connsiteY29" fmla="*/ 122862 h 228496"/>
                <a:gd name="connsiteX30" fmla="*/ 171838 w 228708"/>
                <a:gd name="connsiteY30" fmla="*/ 95411 h 228496"/>
                <a:gd name="connsiteX31" fmla="*/ 165448 w 228708"/>
                <a:gd name="connsiteY31" fmla="*/ 90303 h 228496"/>
                <a:gd name="connsiteX32" fmla="*/ 159697 w 228708"/>
                <a:gd name="connsiteY32" fmla="*/ 90303 h 228496"/>
                <a:gd name="connsiteX33" fmla="*/ 155224 w 228708"/>
                <a:gd name="connsiteY33" fmla="*/ 92219 h 228496"/>
                <a:gd name="connsiteX34" fmla="*/ 152029 w 228708"/>
                <a:gd name="connsiteY34" fmla="*/ 95411 h 228496"/>
                <a:gd name="connsiteX35" fmla="*/ 148195 w 228708"/>
                <a:gd name="connsiteY35" fmla="*/ 88388 h 228496"/>
                <a:gd name="connsiteX36" fmla="*/ 142444 w 228708"/>
                <a:gd name="connsiteY36" fmla="*/ 84558 h 228496"/>
                <a:gd name="connsiteX37" fmla="*/ 125191 w 228708"/>
                <a:gd name="connsiteY37" fmla="*/ 84558 h 228496"/>
                <a:gd name="connsiteX38" fmla="*/ 120719 w 228708"/>
                <a:gd name="connsiteY38" fmla="*/ 86473 h 228496"/>
                <a:gd name="connsiteX39" fmla="*/ 116885 w 228708"/>
                <a:gd name="connsiteY39" fmla="*/ 90303 h 228496"/>
                <a:gd name="connsiteX40" fmla="*/ 103466 w 228708"/>
                <a:gd name="connsiteY40" fmla="*/ 90303 h 228496"/>
                <a:gd name="connsiteX41" fmla="*/ 103466 w 228708"/>
                <a:gd name="connsiteY41" fmla="*/ 87750 h 228496"/>
                <a:gd name="connsiteX42" fmla="*/ 105383 w 228708"/>
                <a:gd name="connsiteY42" fmla="*/ 85835 h 228496"/>
                <a:gd name="connsiteX43" fmla="*/ 108578 w 228708"/>
                <a:gd name="connsiteY43" fmla="*/ 85835 h 228496"/>
                <a:gd name="connsiteX44" fmla="*/ 113051 w 228708"/>
                <a:gd name="connsiteY44" fmla="*/ 83919 h 228496"/>
                <a:gd name="connsiteX45" fmla="*/ 116885 w 228708"/>
                <a:gd name="connsiteY45" fmla="*/ 80089 h 228496"/>
                <a:gd name="connsiteX46" fmla="*/ 125831 w 228708"/>
                <a:gd name="connsiteY46" fmla="*/ 80089 h 228496"/>
                <a:gd name="connsiteX47" fmla="*/ 130303 w 228708"/>
                <a:gd name="connsiteY47" fmla="*/ 78174 h 228496"/>
                <a:gd name="connsiteX48" fmla="*/ 141805 w 228708"/>
                <a:gd name="connsiteY48" fmla="*/ 66683 h 228496"/>
                <a:gd name="connsiteX49" fmla="*/ 143722 w 228708"/>
                <a:gd name="connsiteY49" fmla="*/ 62214 h 228496"/>
                <a:gd name="connsiteX50" fmla="*/ 143722 w 228708"/>
                <a:gd name="connsiteY50" fmla="*/ 57107 h 228496"/>
                <a:gd name="connsiteX51" fmla="*/ 137332 w 228708"/>
                <a:gd name="connsiteY51" fmla="*/ 50723 h 228496"/>
                <a:gd name="connsiteX52" fmla="*/ 130942 w 228708"/>
                <a:gd name="connsiteY52" fmla="*/ 57107 h 228496"/>
                <a:gd name="connsiteX53" fmla="*/ 130942 w 228708"/>
                <a:gd name="connsiteY53" fmla="*/ 60299 h 228496"/>
                <a:gd name="connsiteX54" fmla="*/ 123914 w 228708"/>
                <a:gd name="connsiteY54" fmla="*/ 67321 h 228496"/>
                <a:gd name="connsiteX55" fmla="*/ 121358 w 228708"/>
                <a:gd name="connsiteY55" fmla="*/ 62214 h 228496"/>
                <a:gd name="connsiteX56" fmla="*/ 125191 w 228708"/>
                <a:gd name="connsiteY56" fmla="*/ 50723 h 228496"/>
                <a:gd name="connsiteX57" fmla="*/ 137971 w 228708"/>
                <a:gd name="connsiteY57" fmla="*/ 46254 h 228496"/>
                <a:gd name="connsiteX58" fmla="*/ 148195 w 228708"/>
                <a:gd name="connsiteY58" fmla="*/ 46254 h 228496"/>
                <a:gd name="connsiteX59" fmla="*/ 154585 w 228708"/>
                <a:gd name="connsiteY59" fmla="*/ 39870 h 228496"/>
                <a:gd name="connsiteX60" fmla="*/ 154585 w 228708"/>
                <a:gd name="connsiteY60" fmla="*/ 34124 h 228496"/>
                <a:gd name="connsiteX61" fmla="*/ 153946 w 228708"/>
                <a:gd name="connsiteY61" fmla="*/ 31571 h 228496"/>
                <a:gd name="connsiteX62" fmla="*/ 149473 w 228708"/>
                <a:gd name="connsiteY62" fmla="*/ 23272 h 228496"/>
                <a:gd name="connsiteX63" fmla="*/ 151390 w 228708"/>
                <a:gd name="connsiteY63" fmla="*/ 20080 h 228496"/>
                <a:gd name="connsiteX64" fmla="*/ 215290 w 228708"/>
                <a:gd name="connsiteY64" fmla="*/ 103710 h 228496"/>
                <a:gd name="connsiteX65" fmla="*/ 215290 w 228708"/>
                <a:gd name="connsiteY65" fmla="*/ 103710 h 228496"/>
                <a:gd name="connsiteX66" fmla="*/ 83018 w 228708"/>
                <a:gd name="connsiteY66" fmla="*/ 18165 h 228496"/>
                <a:gd name="connsiteX67" fmla="*/ 84296 w 228708"/>
                <a:gd name="connsiteY67" fmla="*/ 19441 h 228496"/>
                <a:gd name="connsiteX68" fmla="*/ 78545 w 228708"/>
                <a:gd name="connsiteY68" fmla="*/ 22633 h 228496"/>
                <a:gd name="connsiteX69" fmla="*/ 70877 w 228708"/>
                <a:gd name="connsiteY69" fmla="*/ 22633 h 228496"/>
                <a:gd name="connsiteX70" fmla="*/ 81101 w 228708"/>
                <a:gd name="connsiteY70" fmla="*/ 18165 h 228496"/>
                <a:gd name="connsiteX71" fmla="*/ 83018 w 228708"/>
                <a:gd name="connsiteY71" fmla="*/ 18165 h 228496"/>
                <a:gd name="connsiteX72" fmla="*/ 60653 w 228708"/>
                <a:gd name="connsiteY72" fmla="*/ 27741 h 228496"/>
                <a:gd name="connsiteX73" fmla="*/ 52985 w 228708"/>
                <a:gd name="connsiteY73" fmla="*/ 35401 h 228496"/>
                <a:gd name="connsiteX74" fmla="*/ 51068 w 228708"/>
                <a:gd name="connsiteY74" fmla="*/ 39870 h 228496"/>
                <a:gd name="connsiteX75" fmla="*/ 51068 w 228708"/>
                <a:gd name="connsiteY75" fmla="*/ 43062 h 228496"/>
                <a:gd name="connsiteX76" fmla="*/ 47873 w 228708"/>
                <a:gd name="connsiteY76" fmla="*/ 46254 h 228496"/>
                <a:gd name="connsiteX77" fmla="*/ 32537 w 228708"/>
                <a:gd name="connsiteY77" fmla="*/ 53915 h 228496"/>
                <a:gd name="connsiteX78" fmla="*/ 60653 w 228708"/>
                <a:gd name="connsiteY78" fmla="*/ 27741 h 228496"/>
                <a:gd name="connsiteX79" fmla="*/ 60653 w 228708"/>
                <a:gd name="connsiteY79" fmla="*/ 27741 h 228496"/>
                <a:gd name="connsiteX80" fmla="*/ 17202 w 228708"/>
                <a:gd name="connsiteY80" fmla="*/ 143290 h 228496"/>
                <a:gd name="connsiteX81" fmla="*/ 13368 w 228708"/>
                <a:gd name="connsiteY81" fmla="*/ 124138 h 228496"/>
                <a:gd name="connsiteX82" fmla="*/ 17202 w 228708"/>
                <a:gd name="connsiteY82" fmla="*/ 127969 h 228496"/>
                <a:gd name="connsiteX83" fmla="*/ 17202 w 228708"/>
                <a:gd name="connsiteY83" fmla="*/ 142014 h 228496"/>
                <a:gd name="connsiteX84" fmla="*/ 17202 w 228708"/>
                <a:gd name="connsiteY84" fmla="*/ 143290 h 228496"/>
                <a:gd name="connsiteX85" fmla="*/ 17202 w 228708"/>
                <a:gd name="connsiteY85" fmla="*/ 143290 h 228496"/>
                <a:gd name="connsiteX86" fmla="*/ 17841 w 228708"/>
                <a:gd name="connsiteY86" fmla="*/ 144567 h 228496"/>
                <a:gd name="connsiteX87" fmla="*/ 18480 w 228708"/>
                <a:gd name="connsiteY87" fmla="*/ 145206 h 228496"/>
                <a:gd name="connsiteX88" fmla="*/ 29981 w 228708"/>
                <a:gd name="connsiteY88" fmla="*/ 162442 h 228496"/>
                <a:gd name="connsiteX89" fmla="*/ 32537 w 228708"/>
                <a:gd name="connsiteY89" fmla="*/ 164358 h 228496"/>
                <a:gd name="connsiteX90" fmla="*/ 40205 w 228708"/>
                <a:gd name="connsiteY90" fmla="*/ 168188 h 228496"/>
                <a:gd name="connsiteX91" fmla="*/ 35732 w 228708"/>
                <a:gd name="connsiteY91" fmla="*/ 177125 h 228496"/>
                <a:gd name="connsiteX92" fmla="*/ 17841 w 228708"/>
                <a:gd name="connsiteY92" fmla="*/ 144567 h 228496"/>
                <a:gd name="connsiteX93" fmla="*/ 17841 w 228708"/>
                <a:gd name="connsiteY93" fmla="*/ 144567 h 228496"/>
                <a:gd name="connsiteX94" fmla="*/ 136054 w 228708"/>
                <a:gd name="connsiteY94" fmla="*/ 205215 h 228496"/>
                <a:gd name="connsiteX95" fmla="*/ 132220 w 228708"/>
                <a:gd name="connsiteY95" fmla="*/ 196916 h 228496"/>
                <a:gd name="connsiteX96" fmla="*/ 132220 w 228708"/>
                <a:gd name="connsiteY96" fmla="*/ 192447 h 228496"/>
                <a:gd name="connsiteX97" fmla="*/ 131581 w 228708"/>
                <a:gd name="connsiteY97" fmla="*/ 189255 h 228496"/>
                <a:gd name="connsiteX98" fmla="*/ 126469 w 228708"/>
                <a:gd name="connsiteY98" fmla="*/ 179041 h 228496"/>
                <a:gd name="connsiteX99" fmla="*/ 126469 w 228708"/>
                <a:gd name="connsiteY99" fmla="*/ 174572 h 228496"/>
                <a:gd name="connsiteX100" fmla="*/ 122636 w 228708"/>
                <a:gd name="connsiteY100" fmla="*/ 168826 h 228496"/>
                <a:gd name="connsiteX101" fmla="*/ 111134 w 228708"/>
                <a:gd name="connsiteY101" fmla="*/ 163081 h 228496"/>
                <a:gd name="connsiteX102" fmla="*/ 108578 w 228708"/>
                <a:gd name="connsiteY102" fmla="*/ 162442 h 228496"/>
                <a:gd name="connsiteX103" fmla="*/ 93242 w 228708"/>
                <a:gd name="connsiteY103" fmla="*/ 162442 h 228496"/>
                <a:gd name="connsiteX104" fmla="*/ 85574 w 228708"/>
                <a:gd name="connsiteY104" fmla="*/ 158612 h 228496"/>
                <a:gd name="connsiteX105" fmla="*/ 81101 w 228708"/>
                <a:gd name="connsiteY105" fmla="*/ 145206 h 228496"/>
                <a:gd name="connsiteX106" fmla="*/ 81101 w 228708"/>
                <a:gd name="connsiteY106" fmla="*/ 132438 h 228496"/>
                <a:gd name="connsiteX107" fmla="*/ 90047 w 228708"/>
                <a:gd name="connsiteY107" fmla="*/ 123500 h 228496"/>
                <a:gd name="connsiteX108" fmla="*/ 98993 w 228708"/>
                <a:gd name="connsiteY108" fmla="*/ 119031 h 228496"/>
                <a:gd name="connsiteX109" fmla="*/ 111773 w 228708"/>
                <a:gd name="connsiteY109" fmla="*/ 119031 h 228496"/>
                <a:gd name="connsiteX110" fmla="*/ 121358 w 228708"/>
                <a:gd name="connsiteY110" fmla="*/ 128607 h 228496"/>
                <a:gd name="connsiteX111" fmla="*/ 125831 w 228708"/>
                <a:gd name="connsiteY111" fmla="*/ 130522 h 228496"/>
                <a:gd name="connsiteX112" fmla="*/ 131581 w 228708"/>
                <a:gd name="connsiteY112" fmla="*/ 130522 h 228496"/>
                <a:gd name="connsiteX113" fmla="*/ 136054 w 228708"/>
                <a:gd name="connsiteY113" fmla="*/ 128607 h 228496"/>
                <a:gd name="connsiteX114" fmla="*/ 139888 w 228708"/>
                <a:gd name="connsiteY114" fmla="*/ 124777 h 228496"/>
                <a:gd name="connsiteX115" fmla="*/ 148195 w 228708"/>
                <a:gd name="connsiteY115" fmla="*/ 124777 h 228496"/>
                <a:gd name="connsiteX116" fmla="*/ 148834 w 228708"/>
                <a:gd name="connsiteY116" fmla="*/ 126692 h 228496"/>
                <a:gd name="connsiteX117" fmla="*/ 160336 w 228708"/>
                <a:gd name="connsiteY117" fmla="*/ 149674 h 228496"/>
                <a:gd name="connsiteX118" fmla="*/ 164170 w 228708"/>
                <a:gd name="connsiteY118" fmla="*/ 152866 h 228496"/>
                <a:gd name="connsiteX119" fmla="*/ 175672 w 228708"/>
                <a:gd name="connsiteY119" fmla="*/ 156697 h 228496"/>
                <a:gd name="connsiteX120" fmla="*/ 161614 w 228708"/>
                <a:gd name="connsiteY120" fmla="*/ 170741 h 228496"/>
                <a:gd name="connsiteX121" fmla="*/ 159697 w 228708"/>
                <a:gd name="connsiteY121" fmla="*/ 175210 h 228496"/>
                <a:gd name="connsiteX122" fmla="*/ 159697 w 228708"/>
                <a:gd name="connsiteY122" fmla="*/ 183509 h 228496"/>
                <a:gd name="connsiteX123" fmla="*/ 150112 w 228708"/>
                <a:gd name="connsiteY123" fmla="*/ 193085 h 228496"/>
                <a:gd name="connsiteX124" fmla="*/ 148195 w 228708"/>
                <a:gd name="connsiteY124" fmla="*/ 197554 h 228496"/>
                <a:gd name="connsiteX125" fmla="*/ 148195 w 228708"/>
                <a:gd name="connsiteY125" fmla="*/ 208407 h 228496"/>
                <a:gd name="connsiteX126" fmla="*/ 146278 w 228708"/>
                <a:gd name="connsiteY126" fmla="*/ 209045 h 228496"/>
                <a:gd name="connsiteX127" fmla="*/ 136054 w 228708"/>
                <a:gd name="connsiteY127" fmla="*/ 205215 h 228496"/>
                <a:gd name="connsiteX128" fmla="*/ 188452 w 228708"/>
                <a:gd name="connsiteY128" fmla="*/ 182233 h 228496"/>
                <a:gd name="connsiteX129" fmla="*/ 188452 w 228708"/>
                <a:gd name="connsiteY129" fmla="*/ 182233 h 228496"/>
                <a:gd name="connsiteX130" fmla="*/ 182062 w 228708"/>
                <a:gd name="connsiteY130" fmla="*/ 175210 h 228496"/>
                <a:gd name="connsiteX131" fmla="*/ 175672 w 228708"/>
                <a:gd name="connsiteY131" fmla="*/ 181594 h 228496"/>
                <a:gd name="connsiteX132" fmla="*/ 175672 w 228708"/>
                <a:gd name="connsiteY132" fmla="*/ 193724 h 228496"/>
                <a:gd name="connsiteX133" fmla="*/ 160336 w 228708"/>
                <a:gd name="connsiteY133" fmla="*/ 203300 h 228496"/>
                <a:gd name="connsiteX134" fmla="*/ 160336 w 228708"/>
                <a:gd name="connsiteY134" fmla="*/ 200746 h 228496"/>
                <a:gd name="connsiteX135" fmla="*/ 169921 w 228708"/>
                <a:gd name="connsiteY135" fmla="*/ 191170 h 228496"/>
                <a:gd name="connsiteX136" fmla="*/ 171838 w 228708"/>
                <a:gd name="connsiteY136" fmla="*/ 186701 h 228496"/>
                <a:gd name="connsiteX137" fmla="*/ 171838 w 228708"/>
                <a:gd name="connsiteY137" fmla="*/ 177764 h 228496"/>
                <a:gd name="connsiteX138" fmla="*/ 187174 w 228708"/>
                <a:gd name="connsiteY138" fmla="*/ 162442 h 228496"/>
                <a:gd name="connsiteX139" fmla="*/ 189091 w 228708"/>
                <a:gd name="connsiteY139" fmla="*/ 157974 h 228496"/>
                <a:gd name="connsiteX140" fmla="*/ 189091 w 228708"/>
                <a:gd name="connsiteY140" fmla="*/ 152228 h 228496"/>
                <a:gd name="connsiteX141" fmla="*/ 184618 w 228708"/>
                <a:gd name="connsiteY141" fmla="*/ 145844 h 228496"/>
                <a:gd name="connsiteX142" fmla="*/ 169921 w 228708"/>
                <a:gd name="connsiteY142" fmla="*/ 140737 h 228496"/>
                <a:gd name="connsiteX143" fmla="*/ 160336 w 228708"/>
                <a:gd name="connsiteY143" fmla="*/ 121585 h 228496"/>
                <a:gd name="connsiteX144" fmla="*/ 160336 w 228708"/>
                <a:gd name="connsiteY144" fmla="*/ 117116 h 228496"/>
                <a:gd name="connsiteX145" fmla="*/ 153946 w 228708"/>
                <a:gd name="connsiteY145" fmla="*/ 110732 h 228496"/>
                <a:gd name="connsiteX146" fmla="*/ 136693 w 228708"/>
                <a:gd name="connsiteY146" fmla="*/ 110732 h 228496"/>
                <a:gd name="connsiteX147" fmla="*/ 132220 w 228708"/>
                <a:gd name="connsiteY147" fmla="*/ 112647 h 228496"/>
                <a:gd name="connsiteX148" fmla="*/ 128386 w 228708"/>
                <a:gd name="connsiteY148" fmla="*/ 116478 h 228496"/>
                <a:gd name="connsiteX149" fmla="*/ 118802 w 228708"/>
                <a:gd name="connsiteY149" fmla="*/ 106902 h 228496"/>
                <a:gd name="connsiteX150" fmla="*/ 114329 w 228708"/>
                <a:gd name="connsiteY150" fmla="*/ 104987 h 228496"/>
                <a:gd name="connsiteX151" fmla="*/ 97076 w 228708"/>
                <a:gd name="connsiteY151" fmla="*/ 104987 h 228496"/>
                <a:gd name="connsiteX152" fmla="*/ 94520 w 228708"/>
                <a:gd name="connsiteY152" fmla="*/ 105625 h 228496"/>
                <a:gd name="connsiteX153" fmla="*/ 83018 w 228708"/>
                <a:gd name="connsiteY153" fmla="*/ 111371 h 228496"/>
                <a:gd name="connsiteX154" fmla="*/ 81101 w 228708"/>
                <a:gd name="connsiteY154" fmla="*/ 112647 h 228496"/>
                <a:gd name="connsiteX155" fmla="*/ 69599 w 228708"/>
                <a:gd name="connsiteY155" fmla="*/ 124138 h 228496"/>
                <a:gd name="connsiteX156" fmla="*/ 67682 w 228708"/>
                <a:gd name="connsiteY156" fmla="*/ 128607 h 228496"/>
                <a:gd name="connsiteX157" fmla="*/ 67682 w 228708"/>
                <a:gd name="connsiteY157" fmla="*/ 145844 h 228496"/>
                <a:gd name="connsiteX158" fmla="*/ 67682 w 228708"/>
                <a:gd name="connsiteY158" fmla="*/ 147759 h 228496"/>
                <a:gd name="connsiteX159" fmla="*/ 73433 w 228708"/>
                <a:gd name="connsiteY159" fmla="*/ 164996 h 228496"/>
                <a:gd name="connsiteX160" fmla="*/ 76628 w 228708"/>
                <a:gd name="connsiteY160" fmla="*/ 168826 h 228496"/>
                <a:gd name="connsiteX161" fmla="*/ 88130 w 228708"/>
                <a:gd name="connsiteY161" fmla="*/ 174572 h 228496"/>
                <a:gd name="connsiteX162" fmla="*/ 90686 w 228708"/>
                <a:gd name="connsiteY162" fmla="*/ 175210 h 228496"/>
                <a:gd name="connsiteX163" fmla="*/ 106022 w 228708"/>
                <a:gd name="connsiteY163" fmla="*/ 175210 h 228496"/>
                <a:gd name="connsiteX164" fmla="*/ 112412 w 228708"/>
                <a:gd name="connsiteY164" fmla="*/ 178402 h 228496"/>
                <a:gd name="connsiteX165" fmla="*/ 112412 w 228708"/>
                <a:gd name="connsiteY165" fmla="*/ 180317 h 228496"/>
                <a:gd name="connsiteX166" fmla="*/ 113051 w 228708"/>
                <a:gd name="connsiteY166" fmla="*/ 183509 h 228496"/>
                <a:gd name="connsiteX167" fmla="*/ 118163 w 228708"/>
                <a:gd name="connsiteY167" fmla="*/ 193724 h 228496"/>
                <a:gd name="connsiteX168" fmla="*/ 118163 w 228708"/>
                <a:gd name="connsiteY168" fmla="*/ 198193 h 228496"/>
                <a:gd name="connsiteX169" fmla="*/ 118802 w 228708"/>
                <a:gd name="connsiteY169" fmla="*/ 201385 h 228496"/>
                <a:gd name="connsiteX170" fmla="*/ 124552 w 228708"/>
                <a:gd name="connsiteY170" fmla="*/ 212876 h 228496"/>
                <a:gd name="connsiteX171" fmla="*/ 125831 w 228708"/>
                <a:gd name="connsiteY171" fmla="*/ 214152 h 228496"/>
                <a:gd name="connsiteX172" fmla="*/ 113690 w 228708"/>
                <a:gd name="connsiteY172" fmla="*/ 214791 h 228496"/>
                <a:gd name="connsiteX173" fmla="*/ 46595 w 228708"/>
                <a:gd name="connsiteY173" fmla="*/ 189255 h 228496"/>
                <a:gd name="connsiteX174" fmla="*/ 46595 w 228708"/>
                <a:gd name="connsiteY174" fmla="*/ 183509 h 228496"/>
                <a:gd name="connsiteX175" fmla="*/ 51707 w 228708"/>
                <a:gd name="connsiteY175" fmla="*/ 173295 h 228496"/>
                <a:gd name="connsiteX176" fmla="*/ 52346 w 228708"/>
                <a:gd name="connsiteY176" fmla="*/ 170103 h 228496"/>
                <a:gd name="connsiteX177" fmla="*/ 52346 w 228708"/>
                <a:gd name="connsiteY177" fmla="*/ 164358 h 228496"/>
                <a:gd name="connsiteX178" fmla="*/ 48512 w 228708"/>
                <a:gd name="connsiteY178" fmla="*/ 158612 h 228496"/>
                <a:gd name="connsiteX179" fmla="*/ 38927 w 228708"/>
                <a:gd name="connsiteY179" fmla="*/ 153505 h 228496"/>
                <a:gd name="connsiteX180" fmla="*/ 29981 w 228708"/>
                <a:gd name="connsiteY180" fmla="*/ 139460 h 228496"/>
                <a:gd name="connsiteX181" fmla="*/ 29981 w 228708"/>
                <a:gd name="connsiteY181" fmla="*/ 124138 h 228496"/>
                <a:gd name="connsiteX182" fmla="*/ 28064 w 228708"/>
                <a:gd name="connsiteY182" fmla="*/ 120308 h 228496"/>
                <a:gd name="connsiteX183" fmla="*/ 22952 w 228708"/>
                <a:gd name="connsiteY183" fmla="*/ 115201 h 228496"/>
                <a:gd name="connsiteX184" fmla="*/ 14007 w 228708"/>
                <a:gd name="connsiteY184" fmla="*/ 101156 h 228496"/>
                <a:gd name="connsiteX185" fmla="*/ 23592 w 228708"/>
                <a:gd name="connsiteY185" fmla="*/ 68598 h 228496"/>
                <a:gd name="connsiteX186" fmla="*/ 29342 w 228708"/>
                <a:gd name="connsiteY186" fmla="*/ 68598 h 228496"/>
                <a:gd name="connsiteX187" fmla="*/ 31898 w 228708"/>
                <a:gd name="connsiteY187" fmla="*/ 67960 h 228496"/>
                <a:gd name="connsiteX188" fmla="*/ 54902 w 228708"/>
                <a:gd name="connsiteY188" fmla="*/ 56468 h 228496"/>
                <a:gd name="connsiteX189" fmla="*/ 56819 w 228708"/>
                <a:gd name="connsiteY189" fmla="*/ 55192 h 228496"/>
                <a:gd name="connsiteX190" fmla="*/ 62570 w 228708"/>
                <a:gd name="connsiteY190" fmla="*/ 49446 h 228496"/>
                <a:gd name="connsiteX191" fmla="*/ 64487 w 228708"/>
                <a:gd name="connsiteY191" fmla="*/ 44977 h 228496"/>
                <a:gd name="connsiteX192" fmla="*/ 64487 w 228708"/>
                <a:gd name="connsiteY192" fmla="*/ 41785 h 228496"/>
                <a:gd name="connsiteX193" fmla="*/ 72155 w 228708"/>
                <a:gd name="connsiteY193" fmla="*/ 34124 h 228496"/>
                <a:gd name="connsiteX194" fmla="*/ 81101 w 228708"/>
                <a:gd name="connsiteY194" fmla="*/ 34124 h 228496"/>
                <a:gd name="connsiteX195" fmla="*/ 83657 w 228708"/>
                <a:gd name="connsiteY195" fmla="*/ 33486 h 228496"/>
                <a:gd name="connsiteX196" fmla="*/ 95159 w 228708"/>
                <a:gd name="connsiteY196" fmla="*/ 27741 h 228496"/>
                <a:gd name="connsiteX197" fmla="*/ 98993 w 228708"/>
                <a:gd name="connsiteY197" fmla="*/ 21995 h 228496"/>
                <a:gd name="connsiteX198" fmla="*/ 98993 w 228708"/>
                <a:gd name="connsiteY198" fmla="*/ 16249 h 228496"/>
                <a:gd name="connsiteX199" fmla="*/ 97715 w 228708"/>
                <a:gd name="connsiteY199" fmla="*/ 13057 h 228496"/>
                <a:gd name="connsiteX200" fmla="*/ 114968 w 228708"/>
                <a:gd name="connsiteY200" fmla="*/ 11781 h 228496"/>
                <a:gd name="connsiteX201" fmla="*/ 139888 w 228708"/>
                <a:gd name="connsiteY201" fmla="*/ 14973 h 228496"/>
                <a:gd name="connsiteX202" fmla="*/ 137332 w 228708"/>
                <a:gd name="connsiteY202" fmla="*/ 19441 h 228496"/>
                <a:gd name="connsiteX203" fmla="*/ 137332 w 228708"/>
                <a:gd name="connsiteY203" fmla="*/ 25187 h 228496"/>
                <a:gd name="connsiteX204" fmla="*/ 141166 w 228708"/>
                <a:gd name="connsiteY204" fmla="*/ 32848 h 228496"/>
                <a:gd name="connsiteX205" fmla="*/ 137332 w 228708"/>
                <a:gd name="connsiteY205" fmla="*/ 32848 h 228496"/>
                <a:gd name="connsiteX206" fmla="*/ 135415 w 228708"/>
                <a:gd name="connsiteY206" fmla="*/ 32848 h 228496"/>
                <a:gd name="connsiteX207" fmla="*/ 118163 w 228708"/>
                <a:gd name="connsiteY207" fmla="*/ 38593 h 228496"/>
                <a:gd name="connsiteX208" fmla="*/ 114329 w 228708"/>
                <a:gd name="connsiteY208" fmla="*/ 42424 h 228496"/>
                <a:gd name="connsiteX209" fmla="*/ 108578 w 228708"/>
                <a:gd name="connsiteY209" fmla="*/ 59660 h 228496"/>
                <a:gd name="connsiteX210" fmla="*/ 109217 w 228708"/>
                <a:gd name="connsiteY210" fmla="*/ 64768 h 228496"/>
                <a:gd name="connsiteX211" fmla="*/ 111134 w 228708"/>
                <a:gd name="connsiteY211" fmla="*/ 68598 h 228496"/>
                <a:gd name="connsiteX212" fmla="*/ 110495 w 228708"/>
                <a:gd name="connsiteY212" fmla="*/ 69236 h 228496"/>
                <a:gd name="connsiteX213" fmla="*/ 106661 w 228708"/>
                <a:gd name="connsiteY213" fmla="*/ 73067 h 228496"/>
                <a:gd name="connsiteX214" fmla="*/ 103466 w 228708"/>
                <a:gd name="connsiteY214" fmla="*/ 73067 h 228496"/>
                <a:gd name="connsiteX215" fmla="*/ 98993 w 228708"/>
                <a:gd name="connsiteY215" fmla="*/ 74982 h 228496"/>
                <a:gd name="connsiteX216" fmla="*/ 93242 w 228708"/>
                <a:gd name="connsiteY216" fmla="*/ 80727 h 228496"/>
                <a:gd name="connsiteX217" fmla="*/ 91325 w 228708"/>
                <a:gd name="connsiteY217" fmla="*/ 85196 h 228496"/>
                <a:gd name="connsiteX218" fmla="*/ 91325 w 228708"/>
                <a:gd name="connsiteY218" fmla="*/ 96687 h 228496"/>
                <a:gd name="connsiteX219" fmla="*/ 97715 w 228708"/>
                <a:gd name="connsiteY219" fmla="*/ 103071 h 228496"/>
                <a:gd name="connsiteX220" fmla="*/ 120719 w 228708"/>
                <a:gd name="connsiteY220" fmla="*/ 103071 h 228496"/>
                <a:gd name="connsiteX221" fmla="*/ 125191 w 228708"/>
                <a:gd name="connsiteY221" fmla="*/ 101156 h 228496"/>
                <a:gd name="connsiteX222" fmla="*/ 129025 w 228708"/>
                <a:gd name="connsiteY222" fmla="*/ 97326 h 228496"/>
                <a:gd name="connsiteX223" fmla="*/ 139249 w 228708"/>
                <a:gd name="connsiteY223" fmla="*/ 97326 h 228496"/>
                <a:gd name="connsiteX224" fmla="*/ 143083 w 228708"/>
                <a:gd name="connsiteY224" fmla="*/ 104987 h 228496"/>
                <a:gd name="connsiteX225" fmla="*/ 148834 w 228708"/>
                <a:gd name="connsiteY225" fmla="*/ 108179 h 228496"/>
                <a:gd name="connsiteX226" fmla="*/ 154585 w 228708"/>
                <a:gd name="connsiteY226" fmla="*/ 108179 h 228496"/>
                <a:gd name="connsiteX227" fmla="*/ 159058 w 228708"/>
                <a:gd name="connsiteY227" fmla="*/ 106263 h 228496"/>
                <a:gd name="connsiteX228" fmla="*/ 160975 w 228708"/>
                <a:gd name="connsiteY228" fmla="*/ 104348 h 228496"/>
                <a:gd name="connsiteX229" fmla="*/ 165448 w 228708"/>
                <a:gd name="connsiteY229" fmla="*/ 125415 h 228496"/>
                <a:gd name="connsiteX230" fmla="*/ 166087 w 228708"/>
                <a:gd name="connsiteY230" fmla="*/ 126692 h 228496"/>
                <a:gd name="connsiteX231" fmla="*/ 171838 w 228708"/>
                <a:gd name="connsiteY231" fmla="*/ 138183 h 228496"/>
                <a:gd name="connsiteX232" fmla="*/ 177589 w 228708"/>
                <a:gd name="connsiteY232" fmla="*/ 141375 h 228496"/>
                <a:gd name="connsiteX233" fmla="*/ 188452 w 228708"/>
                <a:gd name="connsiteY233" fmla="*/ 141375 h 228496"/>
                <a:gd name="connsiteX234" fmla="*/ 194203 w 228708"/>
                <a:gd name="connsiteY234" fmla="*/ 138183 h 228496"/>
                <a:gd name="connsiteX235" fmla="*/ 199954 w 228708"/>
                <a:gd name="connsiteY235" fmla="*/ 126692 h 228496"/>
                <a:gd name="connsiteX236" fmla="*/ 200593 w 228708"/>
                <a:gd name="connsiteY236" fmla="*/ 124138 h 228496"/>
                <a:gd name="connsiteX237" fmla="*/ 200593 w 228708"/>
                <a:gd name="connsiteY237" fmla="*/ 118393 h 228496"/>
                <a:gd name="connsiteX238" fmla="*/ 198676 w 228708"/>
                <a:gd name="connsiteY238" fmla="*/ 113924 h 228496"/>
                <a:gd name="connsiteX239" fmla="*/ 194842 w 228708"/>
                <a:gd name="connsiteY239" fmla="*/ 110094 h 228496"/>
                <a:gd name="connsiteX240" fmla="*/ 198676 w 228708"/>
                <a:gd name="connsiteY240" fmla="*/ 105625 h 228496"/>
                <a:gd name="connsiteX241" fmla="*/ 199954 w 228708"/>
                <a:gd name="connsiteY241" fmla="*/ 104348 h 228496"/>
                <a:gd name="connsiteX242" fmla="*/ 212734 w 228708"/>
                <a:gd name="connsiteY242" fmla="*/ 117116 h 228496"/>
                <a:gd name="connsiteX243" fmla="*/ 216568 w 228708"/>
                <a:gd name="connsiteY243" fmla="*/ 118393 h 228496"/>
                <a:gd name="connsiteX244" fmla="*/ 188452 w 228708"/>
                <a:gd name="connsiteY244" fmla="*/ 182233 h 228496"/>
                <a:gd name="connsiteX245" fmla="*/ 188452 w 228708"/>
                <a:gd name="connsiteY245" fmla="*/ 182233 h 2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228708" h="228496">
                  <a:moveTo>
                    <a:pt x="228070" y="106263"/>
                  </a:moveTo>
                  <a:cubicBezTo>
                    <a:pt x="223597" y="43700"/>
                    <a:pt x="169282" y="-4179"/>
                    <a:pt x="106661" y="289"/>
                  </a:cubicBezTo>
                  <a:cubicBezTo>
                    <a:pt x="67043" y="2843"/>
                    <a:pt x="31898" y="25825"/>
                    <a:pt x="13368" y="60299"/>
                  </a:cubicBezTo>
                  <a:lnTo>
                    <a:pt x="13368" y="60937"/>
                  </a:lnTo>
                  <a:cubicBezTo>
                    <a:pt x="-10914" y="106263"/>
                    <a:pt x="-1329" y="161804"/>
                    <a:pt x="35732" y="196916"/>
                  </a:cubicBezTo>
                  <a:cubicBezTo>
                    <a:pt x="36371" y="197554"/>
                    <a:pt x="36371" y="198193"/>
                    <a:pt x="37010" y="198193"/>
                  </a:cubicBezTo>
                  <a:cubicBezTo>
                    <a:pt x="66404" y="225644"/>
                    <a:pt x="107939" y="235220"/>
                    <a:pt x="146278" y="223728"/>
                  </a:cubicBezTo>
                  <a:lnTo>
                    <a:pt x="147556" y="223728"/>
                  </a:lnTo>
                  <a:cubicBezTo>
                    <a:pt x="150112" y="223090"/>
                    <a:pt x="153307" y="221813"/>
                    <a:pt x="155863" y="220536"/>
                  </a:cubicBezTo>
                  <a:lnTo>
                    <a:pt x="157141" y="219898"/>
                  </a:lnTo>
                  <a:cubicBezTo>
                    <a:pt x="168004" y="215429"/>
                    <a:pt x="177589" y="209684"/>
                    <a:pt x="186535" y="202661"/>
                  </a:cubicBezTo>
                  <a:lnTo>
                    <a:pt x="187174" y="202023"/>
                  </a:lnTo>
                  <a:cubicBezTo>
                    <a:pt x="213373" y="180317"/>
                    <a:pt x="228708" y="148398"/>
                    <a:pt x="228708" y="113924"/>
                  </a:cubicBezTo>
                  <a:cubicBezTo>
                    <a:pt x="228708" y="112647"/>
                    <a:pt x="228708" y="110732"/>
                    <a:pt x="228708" y="109455"/>
                  </a:cubicBezTo>
                  <a:cubicBezTo>
                    <a:pt x="228708" y="108179"/>
                    <a:pt x="228708" y="106902"/>
                    <a:pt x="228070" y="106263"/>
                  </a:cubicBezTo>
                  <a:close/>
                  <a:moveTo>
                    <a:pt x="215290" y="103710"/>
                  </a:moveTo>
                  <a:lnTo>
                    <a:pt x="203788" y="92219"/>
                  </a:lnTo>
                  <a:cubicBezTo>
                    <a:pt x="202510" y="90942"/>
                    <a:pt x="201232" y="90303"/>
                    <a:pt x="199315" y="90303"/>
                  </a:cubicBezTo>
                  <a:lnTo>
                    <a:pt x="194203" y="90303"/>
                  </a:lnTo>
                  <a:cubicBezTo>
                    <a:pt x="190369" y="90303"/>
                    <a:pt x="187813" y="92857"/>
                    <a:pt x="187813" y="96687"/>
                  </a:cubicBezTo>
                  <a:lnTo>
                    <a:pt x="187813" y="99879"/>
                  </a:lnTo>
                  <a:lnTo>
                    <a:pt x="183979" y="103710"/>
                  </a:lnTo>
                  <a:cubicBezTo>
                    <a:pt x="182701" y="104987"/>
                    <a:pt x="182062" y="106263"/>
                    <a:pt x="182062" y="108179"/>
                  </a:cubicBezTo>
                  <a:lnTo>
                    <a:pt x="182062" y="113924"/>
                  </a:lnTo>
                  <a:cubicBezTo>
                    <a:pt x="182062" y="115839"/>
                    <a:pt x="182701" y="117116"/>
                    <a:pt x="183979" y="118393"/>
                  </a:cubicBezTo>
                  <a:lnTo>
                    <a:pt x="187813" y="122223"/>
                  </a:lnTo>
                  <a:lnTo>
                    <a:pt x="187813" y="123500"/>
                  </a:lnTo>
                  <a:lnTo>
                    <a:pt x="184618" y="129884"/>
                  </a:lnTo>
                  <a:lnTo>
                    <a:pt x="181423" y="129884"/>
                  </a:lnTo>
                  <a:lnTo>
                    <a:pt x="177589" y="122862"/>
                  </a:lnTo>
                  <a:lnTo>
                    <a:pt x="171838" y="95411"/>
                  </a:lnTo>
                  <a:cubicBezTo>
                    <a:pt x="171199" y="92219"/>
                    <a:pt x="168643" y="90303"/>
                    <a:pt x="165448" y="90303"/>
                  </a:cubicBezTo>
                  <a:lnTo>
                    <a:pt x="159697" y="90303"/>
                  </a:lnTo>
                  <a:cubicBezTo>
                    <a:pt x="157780" y="90303"/>
                    <a:pt x="156502" y="90942"/>
                    <a:pt x="155224" y="92219"/>
                  </a:cubicBezTo>
                  <a:lnTo>
                    <a:pt x="152029" y="95411"/>
                  </a:lnTo>
                  <a:lnTo>
                    <a:pt x="148195" y="88388"/>
                  </a:lnTo>
                  <a:cubicBezTo>
                    <a:pt x="146917" y="86473"/>
                    <a:pt x="145000" y="84558"/>
                    <a:pt x="142444" y="84558"/>
                  </a:cubicBezTo>
                  <a:lnTo>
                    <a:pt x="125191" y="84558"/>
                  </a:lnTo>
                  <a:cubicBezTo>
                    <a:pt x="123275" y="84558"/>
                    <a:pt x="121997" y="85196"/>
                    <a:pt x="120719" y="86473"/>
                  </a:cubicBezTo>
                  <a:lnTo>
                    <a:pt x="116885" y="90303"/>
                  </a:lnTo>
                  <a:lnTo>
                    <a:pt x="103466" y="90303"/>
                  </a:lnTo>
                  <a:lnTo>
                    <a:pt x="103466" y="87750"/>
                  </a:lnTo>
                  <a:lnTo>
                    <a:pt x="105383" y="85835"/>
                  </a:lnTo>
                  <a:lnTo>
                    <a:pt x="108578" y="85835"/>
                  </a:lnTo>
                  <a:cubicBezTo>
                    <a:pt x="110495" y="85835"/>
                    <a:pt x="111773" y="85196"/>
                    <a:pt x="113051" y="83919"/>
                  </a:cubicBezTo>
                  <a:lnTo>
                    <a:pt x="116885" y="80089"/>
                  </a:lnTo>
                  <a:lnTo>
                    <a:pt x="125831" y="80089"/>
                  </a:lnTo>
                  <a:cubicBezTo>
                    <a:pt x="127747" y="80089"/>
                    <a:pt x="129025" y="79451"/>
                    <a:pt x="130303" y="78174"/>
                  </a:cubicBezTo>
                  <a:lnTo>
                    <a:pt x="141805" y="66683"/>
                  </a:lnTo>
                  <a:cubicBezTo>
                    <a:pt x="143083" y="65406"/>
                    <a:pt x="143722" y="64129"/>
                    <a:pt x="143722" y="62214"/>
                  </a:cubicBezTo>
                  <a:lnTo>
                    <a:pt x="143722" y="57107"/>
                  </a:lnTo>
                  <a:cubicBezTo>
                    <a:pt x="143722" y="53276"/>
                    <a:pt x="141166" y="50723"/>
                    <a:pt x="137332" y="50723"/>
                  </a:cubicBezTo>
                  <a:cubicBezTo>
                    <a:pt x="133498" y="50723"/>
                    <a:pt x="130942" y="53276"/>
                    <a:pt x="130942" y="57107"/>
                  </a:cubicBezTo>
                  <a:lnTo>
                    <a:pt x="130942" y="60299"/>
                  </a:lnTo>
                  <a:lnTo>
                    <a:pt x="123914" y="67321"/>
                  </a:lnTo>
                  <a:lnTo>
                    <a:pt x="121358" y="62214"/>
                  </a:lnTo>
                  <a:lnTo>
                    <a:pt x="125191" y="50723"/>
                  </a:lnTo>
                  <a:lnTo>
                    <a:pt x="137971" y="46254"/>
                  </a:lnTo>
                  <a:lnTo>
                    <a:pt x="148195" y="46254"/>
                  </a:lnTo>
                  <a:cubicBezTo>
                    <a:pt x="152029" y="46254"/>
                    <a:pt x="154585" y="43700"/>
                    <a:pt x="154585" y="39870"/>
                  </a:cubicBezTo>
                  <a:lnTo>
                    <a:pt x="154585" y="34124"/>
                  </a:lnTo>
                  <a:cubicBezTo>
                    <a:pt x="154585" y="32848"/>
                    <a:pt x="154585" y="32209"/>
                    <a:pt x="153946" y="31571"/>
                  </a:cubicBezTo>
                  <a:lnTo>
                    <a:pt x="149473" y="23272"/>
                  </a:lnTo>
                  <a:lnTo>
                    <a:pt x="151390" y="20080"/>
                  </a:lnTo>
                  <a:cubicBezTo>
                    <a:pt x="186535" y="33486"/>
                    <a:pt x="211456" y="66044"/>
                    <a:pt x="215290" y="103710"/>
                  </a:cubicBezTo>
                  <a:lnTo>
                    <a:pt x="215290" y="103710"/>
                  </a:lnTo>
                  <a:close/>
                  <a:moveTo>
                    <a:pt x="83018" y="18165"/>
                  </a:moveTo>
                  <a:lnTo>
                    <a:pt x="84296" y="19441"/>
                  </a:lnTo>
                  <a:lnTo>
                    <a:pt x="78545" y="22633"/>
                  </a:lnTo>
                  <a:lnTo>
                    <a:pt x="70877" y="22633"/>
                  </a:lnTo>
                  <a:cubicBezTo>
                    <a:pt x="74072" y="20718"/>
                    <a:pt x="77906" y="19441"/>
                    <a:pt x="81101" y="18165"/>
                  </a:cubicBezTo>
                  <a:lnTo>
                    <a:pt x="83018" y="18165"/>
                  </a:lnTo>
                  <a:close/>
                  <a:moveTo>
                    <a:pt x="60653" y="27741"/>
                  </a:moveTo>
                  <a:lnTo>
                    <a:pt x="52985" y="35401"/>
                  </a:lnTo>
                  <a:cubicBezTo>
                    <a:pt x="51707" y="36678"/>
                    <a:pt x="51068" y="37955"/>
                    <a:pt x="51068" y="39870"/>
                  </a:cubicBezTo>
                  <a:lnTo>
                    <a:pt x="51068" y="43062"/>
                  </a:lnTo>
                  <a:lnTo>
                    <a:pt x="47873" y="46254"/>
                  </a:lnTo>
                  <a:lnTo>
                    <a:pt x="32537" y="53915"/>
                  </a:lnTo>
                  <a:cubicBezTo>
                    <a:pt x="40205" y="43700"/>
                    <a:pt x="49790" y="34763"/>
                    <a:pt x="60653" y="27741"/>
                  </a:cubicBezTo>
                  <a:lnTo>
                    <a:pt x="60653" y="27741"/>
                  </a:lnTo>
                  <a:close/>
                  <a:moveTo>
                    <a:pt x="17202" y="143290"/>
                  </a:moveTo>
                  <a:cubicBezTo>
                    <a:pt x="15285" y="136906"/>
                    <a:pt x="14007" y="130522"/>
                    <a:pt x="13368" y="124138"/>
                  </a:cubicBezTo>
                  <a:lnTo>
                    <a:pt x="17202" y="127969"/>
                  </a:lnTo>
                  <a:lnTo>
                    <a:pt x="17202" y="142014"/>
                  </a:lnTo>
                  <a:cubicBezTo>
                    <a:pt x="17202" y="142652"/>
                    <a:pt x="17202" y="143290"/>
                    <a:pt x="17202" y="143290"/>
                  </a:cubicBezTo>
                  <a:lnTo>
                    <a:pt x="17202" y="143290"/>
                  </a:lnTo>
                  <a:close/>
                  <a:moveTo>
                    <a:pt x="17841" y="144567"/>
                  </a:moveTo>
                  <a:cubicBezTo>
                    <a:pt x="17841" y="144567"/>
                    <a:pt x="17841" y="145206"/>
                    <a:pt x="18480" y="145206"/>
                  </a:cubicBezTo>
                  <a:lnTo>
                    <a:pt x="29981" y="162442"/>
                  </a:lnTo>
                  <a:cubicBezTo>
                    <a:pt x="30620" y="163081"/>
                    <a:pt x="31259" y="164358"/>
                    <a:pt x="32537" y="164358"/>
                  </a:cubicBezTo>
                  <a:lnTo>
                    <a:pt x="40205" y="168188"/>
                  </a:lnTo>
                  <a:lnTo>
                    <a:pt x="35732" y="177125"/>
                  </a:lnTo>
                  <a:cubicBezTo>
                    <a:pt x="27425" y="167549"/>
                    <a:pt x="21675" y="156697"/>
                    <a:pt x="17841" y="144567"/>
                  </a:cubicBezTo>
                  <a:lnTo>
                    <a:pt x="17841" y="144567"/>
                  </a:lnTo>
                  <a:close/>
                  <a:moveTo>
                    <a:pt x="136054" y="205215"/>
                  </a:moveTo>
                  <a:lnTo>
                    <a:pt x="132220" y="196916"/>
                  </a:lnTo>
                  <a:lnTo>
                    <a:pt x="132220" y="192447"/>
                  </a:lnTo>
                  <a:cubicBezTo>
                    <a:pt x="132220" y="191170"/>
                    <a:pt x="132220" y="190532"/>
                    <a:pt x="131581" y="189255"/>
                  </a:cubicBezTo>
                  <a:lnTo>
                    <a:pt x="126469" y="179041"/>
                  </a:lnTo>
                  <a:lnTo>
                    <a:pt x="126469" y="174572"/>
                  </a:lnTo>
                  <a:cubicBezTo>
                    <a:pt x="126469" y="172018"/>
                    <a:pt x="125191" y="170103"/>
                    <a:pt x="122636" y="168826"/>
                  </a:cubicBezTo>
                  <a:lnTo>
                    <a:pt x="111134" y="163081"/>
                  </a:lnTo>
                  <a:cubicBezTo>
                    <a:pt x="110495" y="162442"/>
                    <a:pt x="109217" y="162442"/>
                    <a:pt x="108578" y="162442"/>
                  </a:cubicBezTo>
                  <a:lnTo>
                    <a:pt x="93242" y="162442"/>
                  </a:lnTo>
                  <a:lnTo>
                    <a:pt x="85574" y="158612"/>
                  </a:lnTo>
                  <a:lnTo>
                    <a:pt x="81101" y="145206"/>
                  </a:lnTo>
                  <a:lnTo>
                    <a:pt x="81101" y="132438"/>
                  </a:lnTo>
                  <a:lnTo>
                    <a:pt x="90047" y="123500"/>
                  </a:lnTo>
                  <a:lnTo>
                    <a:pt x="98993" y="119031"/>
                  </a:lnTo>
                  <a:lnTo>
                    <a:pt x="111773" y="119031"/>
                  </a:lnTo>
                  <a:lnTo>
                    <a:pt x="121358" y="128607"/>
                  </a:lnTo>
                  <a:cubicBezTo>
                    <a:pt x="122636" y="129884"/>
                    <a:pt x="123914" y="130522"/>
                    <a:pt x="125831" y="130522"/>
                  </a:cubicBezTo>
                  <a:lnTo>
                    <a:pt x="131581" y="130522"/>
                  </a:lnTo>
                  <a:cubicBezTo>
                    <a:pt x="133498" y="130522"/>
                    <a:pt x="134776" y="129884"/>
                    <a:pt x="136054" y="128607"/>
                  </a:cubicBezTo>
                  <a:lnTo>
                    <a:pt x="139888" y="124777"/>
                  </a:lnTo>
                  <a:lnTo>
                    <a:pt x="148195" y="124777"/>
                  </a:lnTo>
                  <a:cubicBezTo>
                    <a:pt x="148195" y="125415"/>
                    <a:pt x="148195" y="126054"/>
                    <a:pt x="148834" y="126692"/>
                  </a:cubicBezTo>
                  <a:lnTo>
                    <a:pt x="160336" y="149674"/>
                  </a:lnTo>
                  <a:cubicBezTo>
                    <a:pt x="160975" y="150951"/>
                    <a:pt x="162253" y="152228"/>
                    <a:pt x="164170" y="152866"/>
                  </a:cubicBezTo>
                  <a:lnTo>
                    <a:pt x="175672" y="156697"/>
                  </a:lnTo>
                  <a:lnTo>
                    <a:pt x="161614" y="170741"/>
                  </a:lnTo>
                  <a:cubicBezTo>
                    <a:pt x="160336" y="172018"/>
                    <a:pt x="159697" y="173295"/>
                    <a:pt x="159697" y="175210"/>
                  </a:cubicBezTo>
                  <a:lnTo>
                    <a:pt x="159697" y="183509"/>
                  </a:lnTo>
                  <a:lnTo>
                    <a:pt x="150112" y="193085"/>
                  </a:lnTo>
                  <a:cubicBezTo>
                    <a:pt x="148834" y="194362"/>
                    <a:pt x="148195" y="195639"/>
                    <a:pt x="148195" y="197554"/>
                  </a:cubicBezTo>
                  <a:lnTo>
                    <a:pt x="148195" y="208407"/>
                  </a:lnTo>
                  <a:cubicBezTo>
                    <a:pt x="147556" y="208407"/>
                    <a:pt x="146917" y="209045"/>
                    <a:pt x="146278" y="209045"/>
                  </a:cubicBezTo>
                  <a:lnTo>
                    <a:pt x="136054" y="205215"/>
                  </a:lnTo>
                  <a:close/>
                  <a:moveTo>
                    <a:pt x="188452" y="182233"/>
                  </a:moveTo>
                  <a:lnTo>
                    <a:pt x="188452" y="182233"/>
                  </a:lnTo>
                  <a:cubicBezTo>
                    <a:pt x="188452" y="178402"/>
                    <a:pt x="185896" y="175210"/>
                    <a:pt x="182062" y="175210"/>
                  </a:cubicBezTo>
                  <a:cubicBezTo>
                    <a:pt x="178228" y="175210"/>
                    <a:pt x="175672" y="177764"/>
                    <a:pt x="175672" y="181594"/>
                  </a:cubicBezTo>
                  <a:lnTo>
                    <a:pt x="175672" y="193724"/>
                  </a:lnTo>
                  <a:cubicBezTo>
                    <a:pt x="170560" y="197554"/>
                    <a:pt x="165448" y="200746"/>
                    <a:pt x="160336" y="203300"/>
                  </a:cubicBezTo>
                  <a:lnTo>
                    <a:pt x="160336" y="200746"/>
                  </a:lnTo>
                  <a:lnTo>
                    <a:pt x="169921" y="191170"/>
                  </a:lnTo>
                  <a:cubicBezTo>
                    <a:pt x="171199" y="189893"/>
                    <a:pt x="171838" y="188617"/>
                    <a:pt x="171838" y="186701"/>
                  </a:cubicBezTo>
                  <a:lnTo>
                    <a:pt x="171838" y="177764"/>
                  </a:lnTo>
                  <a:lnTo>
                    <a:pt x="187174" y="162442"/>
                  </a:lnTo>
                  <a:cubicBezTo>
                    <a:pt x="188452" y="161166"/>
                    <a:pt x="189091" y="159889"/>
                    <a:pt x="189091" y="157974"/>
                  </a:cubicBezTo>
                  <a:lnTo>
                    <a:pt x="189091" y="152228"/>
                  </a:lnTo>
                  <a:cubicBezTo>
                    <a:pt x="189091" y="149674"/>
                    <a:pt x="187174" y="146482"/>
                    <a:pt x="184618" y="145844"/>
                  </a:cubicBezTo>
                  <a:lnTo>
                    <a:pt x="169921" y="140737"/>
                  </a:lnTo>
                  <a:lnTo>
                    <a:pt x="160336" y="121585"/>
                  </a:lnTo>
                  <a:lnTo>
                    <a:pt x="160336" y="117116"/>
                  </a:lnTo>
                  <a:cubicBezTo>
                    <a:pt x="160336" y="113286"/>
                    <a:pt x="157780" y="110732"/>
                    <a:pt x="153946" y="110732"/>
                  </a:cubicBezTo>
                  <a:lnTo>
                    <a:pt x="136693" y="110732"/>
                  </a:lnTo>
                  <a:cubicBezTo>
                    <a:pt x="134776" y="110732"/>
                    <a:pt x="133498" y="111371"/>
                    <a:pt x="132220" y="112647"/>
                  </a:cubicBezTo>
                  <a:lnTo>
                    <a:pt x="128386" y="116478"/>
                  </a:lnTo>
                  <a:lnTo>
                    <a:pt x="118802" y="106902"/>
                  </a:lnTo>
                  <a:cubicBezTo>
                    <a:pt x="117524" y="105625"/>
                    <a:pt x="116246" y="104987"/>
                    <a:pt x="114329" y="104987"/>
                  </a:cubicBezTo>
                  <a:lnTo>
                    <a:pt x="97076" y="104987"/>
                  </a:lnTo>
                  <a:cubicBezTo>
                    <a:pt x="95798" y="104987"/>
                    <a:pt x="95159" y="104987"/>
                    <a:pt x="94520" y="105625"/>
                  </a:cubicBezTo>
                  <a:lnTo>
                    <a:pt x="83018" y="111371"/>
                  </a:lnTo>
                  <a:cubicBezTo>
                    <a:pt x="82379" y="111371"/>
                    <a:pt x="81740" y="112009"/>
                    <a:pt x="81101" y="112647"/>
                  </a:cubicBezTo>
                  <a:lnTo>
                    <a:pt x="69599" y="124138"/>
                  </a:lnTo>
                  <a:cubicBezTo>
                    <a:pt x="68321" y="125415"/>
                    <a:pt x="67682" y="126692"/>
                    <a:pt x="67682" y="128607"/>
                  </a:cubicBezTo>
                  <a:lnTo>
                    <a:pt x="67682" y="145844"/>
                  </a:lnTo>
                  <a:cubicBezTo>
                    <a:pt x="67682" y="146482"/>
                    <a:pt x="67682" y="147121"/>
                    <a:pt x="67682" y="147759"/>
                  </a:cubicBezTo>
                  <a:lnTo>
                    <a:pt x="73433" y="164996"/>
                  </a:lnTo>
                  <a:cubicBezTo>
                    <a:pt x="74072" y="166911"/>
                    <a:pt x="75350" y="168188"/>
                    <a:pt x="76628" y="168826"/>
                  </a:cubicBezTo>
                  <a:lnTo>
                    <a:pt x="88130" y="174572"/>
                  </a:lnTo>
                  <a:cubicBezTo>
                    <a:pt x="88769" y="175210"/>
                    <a:pt x="90047" y="175210"/>
                    <a:pt x="90686" y="175210"/>
                  </a:cubicBezTo>
                  <a:lnTo>
                    <a:pt x="106022" y="175210"/>
                  </a:lnTo>
                  <a:lnTo>
                    <a:pt x="112412" y="178402"/>
                  </a:lnTo>
                  <a:lnTo>
                    <a:pt x="112412" y="180317"/>
                  </a:lnTo>
                  <a:cubicBezTo>
                    <a:pt x="112412" y="181594"/>
                    <a:pt x="112412" y="182233"/>
                    <a:pt x="113051" y="183509"/>
                  </a:cubicBezTo>
                  <a:lnTo>
                    <a:pt x="118163" y="193724"/>
                  </a:lnTo>
                  <a:lnTo>
                    <a:pt x="118163" y="198193"/>
                  </a:lnTo>
                  <a:cubicBezTo>
                    <a:pt x="118163" y="199469"/>
                    <a:pt x="118163" y="200108"/>
                    <a:pt x="118802" y="201385"/>
                  </a:cubicBezTo>
                  <a:lnTo>
                    <a:pt x="124552" y="212876"/>
                  </a:lnTo>
                  <a:cubicBezTo>
                    <a:pt x="124552" y="213514"/>
                    <a:pt x="125191" y="213514"/>
                    <a:pt x="125831" y="214152"/>
                  </a:cubicBezTo>
                  <a:cubicBezTo>
                    <a:pt x="121997" y="214791"/>
                    <a:pt x="117524" y="214791"/>
                    <a:pt x="113690" y="214791"/>
                  </a:cubicBezTo>
                  <a:cubicBezTo>
                    <a:pt x="88769" y="214791"/>
                    <a:pt x="65126" y="205853"/>
                    <a:pt x="46595" y="189255"/>
                  </a:cubicBezTo>
                  <a:lnTo>
                    <a:pt x="46595" y="183509"/>
                  </a:lnTo>
                  <a:lnTo>
                    <a:pt x="51707" y="173295"/>
                  </a:lnTo>
                  <a:cubicBezTo>
                    <a:pt x="52346" y="172657"/>
                    <a:pt x="52346" y="171380"/>
                    <a:pt x="52346" y="170103"/>
                  </a:cubicBezTo>
                  <a:lnTo>
                    <a:pt x="52346" y="164358"/>
                  </a:lnTo>
                  <a:cubicBezTo>
                    <a:pt x="52346" y="161804"/>
                    <a:pt x="51068" y="159889"/>
                    <a:pt x="48512" y="158612"/>
                  </a:cubicBezTo>
                  <a:lnTo>
                    <a:pt x="38927" y="153505"/>
                  </a:lnTo>
                  <a:lnTo>
                    <a:pt x="29981" y="139460"/>
                  </a:lnTo>
                  <a:lnTo>
                    <a:pt x="29981" y="124138"/>
                  </a:lnTo>
                  <a:cubicBezTo>
                    <a:pt x="29981" y="122862"/>
                    <a:pt x="29342" y="120946"/>
                    <a:pt x="28064" y="120308"/>
                  </a:cubicBezTo>
                  <a:lnTo>
                    <a:pt x="22952" y="115201"/>
                  </a:lnTo>
                  <a:lnTo>
                    <a:pt x="14007" y="101156"/>
                  </a:lnTo>
                  <a:cubicBezTo>
                    <a:pt x="15285" y="89665"/>
                    <a:pt x="18480" y="78812"/>
                    <a:pt x="23592" y="68598"/>
                  </a:cubicBezTo>
                  <a:lnTo>
                    <a:pt x="29342" y="68598"/>
                  </a:lnTo>
                  <a:cubicBezTo>
                    <a:pt x="30620" y="68598"/>
                    <a:pt x="31259" y="68598"/>
                    <a:pt x="31898" y="67960"/>
                  </a:cubicBezTo>
                  <a:lnTo>
                    <a:pt x="54902" y="56468"/>
                  </a:lnTo>
                  <a:cubicBezTo>
                    <a:pt x="55541" y="56468"/>
                    <a:pt x="56180" y="55830"/>
                    <a:pt x="56819" y="55192"/>
                  </a:cubicBezTo>
                  <a:lnTo>
                    <a:pt x="62570" y="49446"/>
                  </a:lnTo>
                  <a:cubicBezTo>
                    <a:pt x="63848" y="48169"/>
                    <a:pt x="64487" y="46892"/>
                    <a:pt x="64487" y="44977"/>
                  </a:cubicBezTo>
                  <a:lnTo>
                    <a:pt x="64487" y="41785"/>
                  </a:lnTo>
                  <a:lnTo>
                    <a:pt x="72155" y="34124"/>
                  </a:lnTo>
                  <a:lnTo>
                    <a:pt x="81101" y="34124"/>
                  </a:lnTo>
                  <a:cubicBezTo>
                    <a:pt x="82379" y="34124"/>
                    <a:pt x="83018" y="34124"/>
                    <a:pt x="83657" y="33486"/>
                  </a:cubicBezTo>
                  <a:lnTo>
                    <a:pt x="95159" y="27741"/>
                  </a:lnTo>
                  <a:cubicBezTo>
                    <a:pt x="97076" y="26464"/>
                    <a:pt x="98354" y="24549"/>
                    <a:pt x="98993" y="21995"/>
                  </a:cubicBezTo>
                  <a:lnTo>
                    <a:pt x="98993" y="16249"/>
                  </a:lnTo>
                  <a:cubicBezTo>
                    <a:pt x="98993" y="14973"/>
                    <a:pt x="98354" y="13696"/>
                    <a:pt x="97715" y="13057"/>
                  </a:cubicBezTo>
                  <a:cubicBezTo>
                    <a:pt x="103466" y="11781"/>
                    <a:pt x="109217" y="11781"/>
                    <a:pt x="114968" y="11781"/>
                  </a:cubicBezTo>
                  <a:cubicBezTo>
                    <a:pt x="123275" y="11781"/>
                    <a:pt x="131581" y="13057"/>
                    <a:pt x="139888" y="14973"/>
                  </a:cubicBezTo>
                  <a:lnTo>
                    <a:pt x="137332" y="19441"/>
                  </a:lnTo>
                  <a:cubicBezTo>
                    <a:pt x="136693" y="21357"/>
                    <a:pt x="136693" y="23272"/>
                    <a:pt x="137332" y="25187"/>
                  </a:cubicBezTo>
                  <a:lnTo>
                    <a:pt x="141166" y="32848"/>
                  </a:lnTo>
                  <a:lnTo>
                    <a:pt x="137332" y="32848"/>
                  </a:lnTo>
                  <a:cubicBezTo>
                    <a:pt x="136693" y="32848"/>
                    <a:pt x="136054" y="32848"/>
                    <a:pt x="135415" y="32848"/>
                  </a:cubicBezTo>
                  <a:lnTo>
                    <a:pt x="118163" y="38593"/>
                  </a:lnTo>
                  <a:cubicBezTo>
                    <a:pt x="116246" y="39232"/>
                    <a:pt x="114968" y="40508"/>
                    <a:pt x="114329" y="42424"/>
                  </a:cubicBezTo>
                  <a:lnTo>
                    <a:pt x="108578" y="59660"/>
                  </a:lnTo>
                  <a:cubicBezTo>
                    <a:pt x="107939" y="61576"/>
                    <a:pt x="107939" y="62852"/>
                    <a:pt x="109217" y="64768"/>
                  </a:cubicBezTo>
                  <a:lnTo>
                    <a:pt x="111134" y="68598"/>
                  </a:lnTo>
                  <a:lnTo>
                    <a:pt x="110495" y="69236"/>
                  </a:lnTo>
                  <a:lnTo>
                    <a:pt x="106661" y="73067"/>
                  </a:lnTo>
                  <a:lnTo>
                    <a:pt x="103466" y="73067"/>
                  </a:lnTo>
                  <a:cubicBezTo>
                    <a:pt x="101549" y="73067"/>
                    <a:pt x="100271" y="73705"/>
                    <a:pt x="98993" y="74982"/>
                  </a:cubicBezTo>
                  <a:lnTo>
                    <a:pt x="93242" y="80727"/>
                  </a:lnTo>
                  <a:cubicBezTo>
                    <a:pt x="91964" y="82004"/>
                    <a:pt x="91325" y="83281"/>
                    <a:pt x="91325" y="85196"/>
                  </a:cubicBezTo>
                  <a:lnTo>
                    <a:pt x="91325" y="96687"/>
                  </a:lnTo>
                  <a:cubicBezTo>
                    <a:pt x="91325" y="100518"/>
                    <a:pt x="93881" y="103071"/>
                    <a:pt x="97715" y="103071"/>
                  </a:cubicBezTo>
                  <a:lnTo>
                    <a:pt x="120719" y="103071"/>
                  </a:lnTo>
                  <a:cubicBezTo>
                    <a:pt x="122636" y="103071"/>
                    <a:pt x="123914" y="102433"/>
                    <a:pt x="125191" y="101156"/>
                  </a:cubicBezTo>
                  <a:lnTo>
                    <a:pt x="129025" y="97326"/>
                  </a:lnTo>
                  <a:lnTo>
                    <a:pt x="139249" y="97326"/>
                  </a:lnTo>
                  <a:lnTo>
                    <a:pt x="143083" y="104987"/>
                  </a:lnTo>
                  <a:cubicBezTo>
                    <a:pt x="144361" y="106902"/>
                    <a:pt x="146278" y="108179"/>
                    <a:pt x="148834" y="108179"/>
                  </a:cubicBezTo>
                  <a:lnTo>
                    <a:pt x="154585" y="108179"/>
                  </a:lnTo>
                  <a:cubicBezTo>
                    <a:pt x="156502" y="108179"/>
                    <a:pt x="157780" y="107540"/>
                    <a:pt x="159058" y="106263"/>
                  </a:cubicBezTo>
                  <a:lnTo>
                    <a:pt x="160975" y="104348"/>
                  </a:lnTo>
                  <a:lnTo>
                    <a:pt x="165448" y="125415"/>
                  </a:lnTo>
                  <a:cubicBezTo>
                    <a:pt x="165448" y="126054"/>
                    <a:pt x="165448" y="126692"/>
                    <a:pt x="166087" y="126692"/>
                  </a:cubicBezTo>
                  <a:lnTo>
                    <a:pt x="171838" y="138183"/>
                  </a:lnTo>
                  <a:cubicBezTo>
                    <a:pt x="173116" y="140098"/>
                    <a:pt x="175033" y="141375"/>
                    <a:pt x="177589" y="141375"/>
                  </a:cubicBezTo>
                  <a:lnTo>
                    <a:pt x="188452" y="141375"/>
                  </a:lnTo>
                  <a:cubicBezTo>
                    <a:pt x="191008" y="141375"/>
                    <a:pt x="192925" y="140098"/>
                    <a:pt x="194203" y="138183"/>
                  </a:cubicBezTo>
                  <a:lnTo>
                    <a:pt x="199954" y="126692"/>
                  </a:lnTo>
                  <a:cubicBezTo>
                    <a:pt x="200593" y="126054"/>
                    <a:pt x="200593" y="124777"/>
                    <a:pt x="200593" y="124138"/>
                  </a:cubicBezTo>
                  <a:lnTo>
                    <a:pt x="200593" y="118393"/>
                  </a:lnTo>
                  <a:cubicBezTo>
                    <a:pt x="200593" y="116478"/>
                    <a:pt x="199954" y="115201"/>
                    <a:pt x="198676" y="113924"/>
                  </a:cubicBezTo>
                  <a:lnTo>
                    <a:pt x="194842" y="110094"/>
                  </a:lnTo>
                  <a:lnTo>
                    <a:pt x="198676" y="105625"/>
                  </a:lnTo>
                  <a:cubicBezTo>
                    <a:pt x="199315" y="104987"/>
                    <a:pt x="199315" y="104987"/>
                    <a:pt x="199954" y="104348"/>
                  </a:cubicBezTo>
                  <a:lnTo>
                    <a:pt x="212734" y="117116"/>
                  </a:lnTo>
                  <a:cubicBezTo>
                    <a:pt x="214012" y="117755"/>
                    <a:pt x="214651" y="118393"/>
                    <a:pt x="216568" y="118393"/>
                  </a:cubicBezTo>
                  <a:cubicBezTo>
                    <a:pt x="214012" y="143290"/>
                    <a:pt x="204427" y="164996"/>
                    <a:pt x="188452" y="182233"/>
                  </a:cubicBezTo>
                  <a:lnTo>
                    <a:pt x="188452" y="182233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4">
              <a:extLst>
                <a:ext uri="{FF2B5EF4-FFF2-40B4-BE49-F238E27FC236}">
                  <a16:creationId xmlns:a16="http://schemas.microsoft.com/office/drawing/2014/main" id="{BCF0CBE3-97D9-447D-AF0C-3E8CABE2D8BE}"/>
                </a:ext>
              </a:extLst>
            </p:cNvPr>
            <p:cNvSpPr/>
            <p:nvPr/>
          </p:nvSpPr>
          <p:spPr>
            <a:xfrm>
              <a:off x="619823" y="3440090"/>
              <a:ext cx="24043" cy="36014"/>
            </a:xfrm>
            <a:custGeom>
              <a:avLst/>
              <a:gdLst>
                <a:gd name="connsiteX0" fmla="*/ 10863 w 24043"/>
                <a:gd name="connsiteY0" fmla="*/ 34235 h 36014"/>
                <a:gd name="connsiteX1" fmla="*/ 16614 w 24043"/>
                <a:gd name="connsiteY1" fmla="*/ 28490 h 36014"/>
                <a:gd name="connsiteX2" fmla="*/ 17892 w 24043"/>
                <a:gd name="connsiteY2" fmla="*/ 25936 h 36014"/>
                <a:gd name="connsiteX3" fmla="*/ 23643 w 24043"/>
                <a:gd name="connsiteY3" fmla="*/ 8699 h 36014"/>
                <a:gd name="connsiteX4" fmla="*/ 19809 w 24043"/>
                <a:gd name="connsiteY4" fmla="*/ 400 h 36014"/>
                <a:gd name="connsiteX5" fmla="*/ 19809 w 24043"/>
                <a:gd name="connsiteY5" fmla="*/ 400 h 36014"/>
                <a:gd name="connsiteX6" fmla="*/ 11502 w 24043"/>
                <a:gd name="connsiteY6" fmla="*/ 4231 h 36014"/>
                <a:gd name="connsiteX7" fmla="*/ 6390 w 24043"/>
                <a:gd name="connsiteY7" fmla="*/ 19552 h 36014"/>
                <a:gd name="connsiteX8" fmla="*/ 1917 w 24043"/>
                <a:gd name="connsiteY8" fmla="*/ 24021 h 36014"/>
                <a:gd name="connsiteX9" fmla="*/ 1917 w 24043"/>
                <a:gd name="connsiteY9" fmla="*/ 32958 h 36014"/>
                <a:gd name="connsiteX10" fmla="*/ 10863 w 24043"/>
                <a:gd name="connsiteY10" fmla="*/ 34235 h 36014"/>
                <a:gd name="connsiteX11" fmla="*/ 10863 w 24043"/>
                <a:gd name="connsiteY11" fmla="*/ 34235 h 36014"/>
                <a:gd name="connsiteX12" fmla="*/ 10863 w 24043"/>
                <a:gd name="connsiteY12" fmla="*/ 34235 h 3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43" h="36014">
                  <a:moveTo>
                    <a:pt x="10863" y="34235"/>
                  </a:moveTo>
                  <a:lnTo>
                    <a:pt x="16614" y="28490"/>
                  </a:lnTo>
                  <a:cubicBezTo>
                    <a:pt x="17253" y="27851"/>
                    <a:pt x="17892" y="27213"/>
                    <a:pt x="17892" y="25936"/>
                  </a:cubicBezTo>
                  <a:lnTo>
                    <a:pt x="23643" y="8699"/>
                  </a:lnTo>
                  <a:cubicBezTo>
                    <a:pt x="24921" y="5507"/>
                    <a:pt x="23004" y="1677"/>
                    <a:pt x="19809" y="400"/>
                  </a:cubicBezTo>
                  <a:cubicBezTo>
                    <a:pt x="19809" y="400"/>
                    <a:pt x="19809" y="400"/>
                    <a:pt x="19809" y="400"/>
                  </a:cubicBezTo>
                  <a:cubicBezTo>
                    <a:pt x="16614" y="-877"/>
                    <a:pt x="12780" y="1039"/>
                    <a:pt x="11502" y="4231"/>
                  </a:cubicBezTo>
                  <a:lnTo>
                    <a:pt x="6390" y="19552"/>
                  </a:lnTo>
                  <a:lnTo>
                    <a:pt x="1917" y="24021"/>
                  </a:lnTo>
                  <a:cubicBezTo>
                    <a:pt x="-639" y="26574"/>
                    <a:pt x="-639" y="30405"/>
                    <a:pt x="1917" y="32958"/>
                  </a:cubicBezTo>
                  <a:cubicBezTo>
                    <a:pt x="4473" y="36789"/>
                    <a:pt x="8307" y="36789"/>
                    <a:pt x="10863" y="34235"/>
                  </a:cubicBezTo>
                  <a:cubicBezTo>
                    <a:pt x="10863" y="34235"/>
                    <a:pt x="10863" y="34235"/>
                    <a:pt x="10863" y="34235"/>
                  </a:cubicBezTo>
                  <a:lnTo>
                    <a:pt x="10863" y="3423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FC1D5B66-CA93-08F3-A9C6-DB8C30701EC1}"/>
              </a:ext>
            </a:extLst>
          </p:cNvPr>
          <p:cNvSpPr txBox="1">
            <a:spLocks/>
          </p:cNvSpPr>
          <p:nvPr/>
        </p:nvSpPr>
        <p:spPr>
          <a:xfrm>
            <a:off x="547512" y="659850"/>
            <a:ext cx="7935639" cy="4436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None/>
              <a:defRPr lang="en-US" sz="1200" kern="1200" noProof="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Open Sans Light"/>
                <a:ea typeface="Open Sans Light"/>
                <a:cs typeface="Open Sans Light"/>
              </a:rPr>
              <a:t>To maximize profitability the company should implement these recommendations</a:t>
            </a:r>
            <a:endParaRPr lang="en-US" sz="16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746996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Applying these recommendations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Going Forward (Next Steps)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D5FB7-5FFB-44FF-8738-4FC5DF5E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C54B4-95D4-40B5-AE63-41CFA958FD8B}"/>
              </a:ext>
            </a:extLst>
          </p:cNvPr>
          <p:cNvSpPr/>
          <p:nvPr/>
        </p:nvSpPr>
        <p:spPr bwMode="gray">
          <a:xfrm>
            <a:off x="1333526" y="1371603"/>
            <a:ext cx="3362682" cy="4866293"/>
          </a:xfrm>
          <a:prstGeom prst="roundRect">
            <a:avLst>
              <a:gd name="adj" fmla="val 2311"/>
            </a:avLst>
          </a:prstGeom>
          <a:noFill/>
          <a:ln w="38100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AF2040-B4F6-4C69-ABB1-3D2A6071F7A8}"/>
              </a:ext>
            </a:extLst>
          </p:cNvPr>
          <p:cNvSpPr/>
          <p:nvPr/>
        </p:nvSpPr>
        <p:spPr bwMode="gray">
          <a:xfrm>
            <a:off x="4912059" y="1371603"/>
            <a:ext cx="3362682" cy="4866293"/>
          </a:xfrm>
          <a:prstGeom prst="roundRect">
            <a:avLst>
              <a:gd name="adj" fmla="val 2311"/>
            </a:avLst>
          </a:prstGeom>
          <a:noFill/>
          <a:ln w="38100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682DB3-1E61-4E48-AA66-1BF6BF50B318}"/>
              </a:ext>
            </a:extLst>
          </p:cNvPr>
          <p:cNvSpPr/>
          <p:nvPr/>
        </p:nvSpPr>
        <p:spPr bwMode="gray">
          <a:xfrm>
            <a:off x="8490592" y="1371603"/>
            <a:ext cx="3362682" cy="4866293"/>
          </a:xfrm>
          <a:prstGeom prst="roundRect">
            <a:avLst>
              <a:gd name="adj" fmla="val 2311"/>
            </a:avLst>
          </a:prstGeom>
          <a:noFill/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ED7B5-E4B8-4258-BFF5-DBD5B8972E2B}"/>
              </a:ext>
            </a:extLst>
          </p:cNvPr>
          <p:cNvSpPr txBox="1"/>
          <p:nvPr/>
        </p:nvSpPr>
        <p:spPr>
          <a:xfrm>
            <a:off x="1569615" y="1448060"/>
            <a:ext cx="28905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30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NEAR-TERM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035B0-F1A2-49AF-B4DC-56B63B5A31B8}"/>
              </a:ext>
            </a:extLst>
          </p:cNvPr>
          <p:cNvSpPr txBox="1"/>
          <p:nvPr/>
        </p:nvSpPr>
        <p:spPr>
          <a:xfrm>
            <a:off x="5148148" y="1448060"/>
            <a:ext cx="28905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30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MEDIUM-TERM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06847-7112-47B4-B066-F42B128801D4}"/>
              </a:ext>
            </a:extLst>
          </p:cNvPr>
          <p:cNvSpPr txBox="1"/>
          <p:nvPr/>
        </p:nvSpPr>
        <p:spPr>
          <a:xfrm>
            <a:off x="8726681" y="1448060"/>
            <a:ext cx="28905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30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LONG-TERM</a:t>
            </a:r>
          </a:p>
        </p:txBody>
      </p:sp>
    </p:spTree>
    <p:extLst>
      <p:ext uri="{BB962C8B-B14F-4D97-AF65-F5344CB8AC3E}">
        <p14:creationId xmlns:p14="http://schemas.microsoft.com/office/powerpoint/2010/main" val="26845157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Going Forward (Next Steps)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kern="1200">
                <a:solidFill>
                  <a:srgbClr val="108F51"/>
                </a:solidFill>
                <a:latin typeface="+mn-lt"/>
                <a:ea typeface="+mn-ea"/>
                <a:cs typeface="+mn-cs"/>
              </a:rPr>
              <a:t>Applying these recommendations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8D5FB7-5FFB-44FF-8738-4FC5DF5E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33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Contact Info</a:t>
            </a:r>
          </a:p>
          <a:p>
            <a:pPr lvl="1"/>
            <a:r>
              <a:rPr lang="en-US" sz="2000">
                <a:solidFill>
                  <a:schemeClr val="tx2"/>
                </a:solidFill>
              </a:rPr>
              <a:t>Jahnavi Brahmbhatt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lvl="2"/>
            <a:r>
              <a:rPr lang="en-US" sz="1600">
                <a:solidFill>
                  <a:schemeClr val="tx2"/>
                </a:solidFill>
              </a:rPr>
              <a:t>Email: jabrahmbhatt@deloitte.com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Paniz Herrera</a:t>
            </a:r>
            <a:endParaRPr lang="en-US" sz="2000">
              <a:solidFill>
                <a:schemeClr val="tx2"/>
              </a:solidFill>
              <a:latin typeface="+mn-lt"/>
              <a:cs typeface="Calibri"/>
            </a:endParaRPr>
          </a:p>
          <a:p>
            <a:pPr lvl="2"/>
            <a:r>
              <a:rPr lang="en-US" sz="1600">
                <a:solidFill>
                  <a:schemeClr val="tx2"/>
                </a:solidFill>
              </a:rPr>
              <a:t>Email:</a:t>
            </a:r>
            <a:endParaRPr lang="en-US" sz="1600">
              <a:solidFill>
                <a:schemeClr val="tx2"/>
              </a:solidFill>
              <a:latin typeface="+mn-lt"/>
              <a:cs typeface="Calibri"/>
            </a:endParaRPr>
          </a:p>
          <a:p>
            <a:pPr lvl="1"/>
            <a:r>
              <a:rPr lang="en-US" sz="2000">
                <a:solidFill>
                  <a:schemeClr val="tx2"/>
                </a:solidFill>
              </a:rPr>
              <a:t>Ignacio Ferrera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lvl="2"/>
            <a:r>
              <a:rPr lang="en-US" sz="1600">
                <a:solidFill>
                  <a:schemeClr val="tx2"/>
                </a:solidFill>
              </a:rPr>
              <a:t>Email: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Brandon Cancino</a:t>
            </a:r>
            <a:endParaRPr lang="en-US" sz="2000">
              <a:solidFill>
                <a:schemeClr val="tx2"/>
              </a:solidFill>
              <a:latin typeface="+mn-lt"/>
              <a:cs typeface="Calibri"/>
            </a:endParaRPr>
          </a:p>
          <a:p>
            <a:pPr lvl="2"/>
            <a:r>
              <a:rPr lang="en-US" sz="1600">
                <a:solidFill>
                  <a:schemeClr val="tx2"/>
                </a:solidFill>
              </a:rPr>
              <a:t>Email: bcancinomeyer@deloitte.com</a:t>
            </a:r>
            <a:endParaRPr lang="en-US" sz="1600">
              <a:solidFill>
                <a:schemeClr val="tx2"/>
              </a:solidFill>
              <a:latin typeface="+mn-lt"/>
              <a:cs typeface="Calibri"/>
            </a:endParaRPr>
          </a:p>
          <a:p>
            <a:pPr lvl="1"/>
            <a:r>
              <a:rPr lang="en-US" sz="2000">
                <a:solidFill>
                  <a:schemeClr val="tx2"/>
                </a:solidFill>
              </a:rPr>
              <a:t>Aidan Surowiec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lvl="2"/>
            <a:r>
              <a:rPr lang="en-US" sz="1600">
                <a:solidFill>
                  <a:schemeClr val="tx2"/>
                </a:solidFill>
              </a:rPr>
              <a:t>Email: asurowiec@deloitte.com</a:t>
            </a:r>
            <a:endParaRPr lang="en-US" sz="1600">
              <a:solidFill>
                <a:schemeClr val="tx2"/>
              </a:solidFill>
              <a:latin typeface="+mn-lt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40957-3853-4573-8428-8AFE43BB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69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B7FC4-B885-D14F-9BEB-5F68F5AE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542" y="274207"/>
            <a:ext cx="11390734" cy="365760"/>
          </a:xfrm>
        </p:spPr>
        <p:txBody>
          <a:bodyPr/>
          <a:lstStyle/>
          <a:p>
            <a:pPr algn="ctr"/>
            <a:r>
              <a:rPr lang="en-US" sz="3600"/>
              <a:t>Group 1A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6FF9AFD-9B59-EC44-8B45-820CBBF2CC8D}"/>
              </a:ext>
            </a:extLst>
          </p:cNvPr>
          <p:cNvSpPr txBox="1">
            <a:spLocks/>
          </p:cNvSpPr>
          <p:nvPr/>
        </p:nvSpPr>
        <p:spPr>
          <a:xfrm>
            <a:off x="2107797" y="1342464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Paniz Herrera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C04B77F7-FA98-0A4E-9A1E-AC4B2DE5CDDC}"/>
              </a:ext>
            </a:extLst>
          </p:cNvPr>
          <p:cNvSpPr txBox="1">
            <a:spLocks/>
          </p:cNvSpPr>
          <p:nvPr/>
        </p:nvSpPr>
        <p:spPr>
          <a:xfrm>
            <a:off x="2125544" y="1691763"/>
            <a:ext cx="2321169" cy="883275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marR="0" lvl="0" indent="-13716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Risk &amp; Advisory Analyst – Cyber Security</a:t>
            </a:r>
            <a:endParaRPr lang="en-US" sz="1400"/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Cyber Strategy</a:t>
            </a:r>
            <a:endParaRPr lang="en-US" sz="1400" spc="0">
              <a:solidFill>
                <a:srgbClr val="000000"/>
              </a:solidFill>
              <a:cs typeface="Open Sans"/>
            </a:endParaRP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5B8805A3-3315-FD45-9BB2-56D5F46E23A8}"/>
              </a:ext>
            </a:extLst>
          </p:cNvPr>
          <p:cNvSpPr txBox="1">
            <a:spLocks/>
          </p:cNvSpPr>
          <p:nvPr/>
        </p:nvSpPr>
        <p:spPr>
          <a:xfrm>
            <a:off x="2719174" y="2983721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02988E15-393C-1E4F-8B2D-08A015D6AFED}"/>
              </a:ext>
            </a:extLst>
          </p:cNvPr>
          <p:cNvSpPr txBox="1">
            <a:spLocks/>
          </p:cNvSpPr>
          <p:nvPr/>
        </p:nvSpPr>
        <p:spPr>
          <a:xfrm>
            <a:off x="3017211" y="3293062"/>
            <a:ext cx="1371600" cy="1445982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100" spc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AE031B-3577-124B-A14F-3A51CBFAFADE}"/>
              </a:ext>
            </a:extLst>
          </p:cNvPr>
          <p:cNvSpPr txBox="1">
            <a:spLocks/>
          </p:cNvSpPr>
          <p:nvPr/>
        </p:nvSpPr>
        <p:spPr>
          <a:xfrm>
            <a:off x="2125704" y="4562198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Brandon Meyer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D6A1DF2A-7DF6-2D4D-877B-437B6DFDB281}"/>
              </a:ext>
            </a:extLst>
          </p:cNvPr>
          <p:cNvSpPr txBox="1">
            <a:spLocks/>
          </p:cNvSpPr>
          <p:nvPr/>
        </p:nvSpPr>
        <p:spPr>
          <a:xfrm>
            <a:off x="1986293" y="4903887"/>
            <a:ext cx="2286000" cy="594563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Strategy &amp; Analytics – Machine Learning Analyst</a:t>
            </a:r>
            <a:endParaRPr lang="en-US" sz="1400"/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8AB3C20-85C3-CE44-96BA-88A74E01CF99}"/>
              </a:ext>
            </a:extLst>
          </p:cNvPr>
          <p:cNvSpPr txBox="1">
            <a:spLocks/>
          </p:cNvSpPr>
          <p:nvPr/>
        </p:nvSpPr>
        <p:spPr>
          <a:xfrm>
            <a:off x="8314106" y="1334213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Aidan </a:t>
            </a:r>
            <a:r>
              <a:rPr lang="en-US" sz="1800" b="1" err="1">
                <a:latin typeface="+mj-lt"/>
              </a:rPr>
              <a:t>Surowiec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2FF99450-E8D3-6646-89F2-B92032469592}"/>
              </a:ext>
            </a:extLst>
          </p:cNvPr>
          <p:cNvSpPr txBox="1">
            <a:spLocks/>
          </p:cNvSpPr>
          <p:nvPr/>
        </p:nvSpPr>
        <p:spPr>
          <a:xfrm>
            <a:off x="8319112" y="2859496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Ignacio Velazquez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0F8E3CD6-985B-AA45-9AA8-CEBB5FC3E0A8}"/>
              </a:ext>
            </a:extLst>
          </p:cNvPr>
          <p:cNvSpPr txBox="1">
            <a:spLocks/>
          </p:cNvSpPr>
          <p:nvPr/>
        </p:nvSpPr>
        <p:spPr>
          <a:xfrm>
            <a:off x="8267291" y="1597924"/>
            <a:ext cx="3165230" cy="1141182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Customer &amp; Marketing Analyst – Advertising, Marketing &amp; Commerce</a:t>
            </a: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Sub-Capacity: Data Science, Analytics, Personalization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 charset="0"/>
              <a:cs typeface="Open Sans"/>
            </a:endParaRP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6AF5BC1D-847D-4346-B536-CFD7B6A92C5B}"/>
              </a:ext>
            </a:extLst>
          </p:cNvPr>
          <p:cNvSpPr txBox="1">
            <a:spLocks/>
          </p:cNvSpPr>
          <p:nvPr/>
        </p:nvSpPr>
        <p:spPr>
          <a:xfrm>
            <a:off x="8287175" y="3188125"/>
            <a:ext cx="2883876" cy="730875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Strategy &amp; Analysis</a:t>
            </a: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Artificial Intelligence</a:t>
            </a:r>
            <a:endParaRPr lang="en-US" sz="1400" spc="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96E39-FA0A-BE42-8B3A-298725DB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8" r="12115"/>
          <a:stretch/>
        </p:blipFill>
        <p:spPr>
          <a:xfrm>
            <a:off x="6641104" y="1344183"/>
            <a:ext cx="1308060" cy="1407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377CB-E8B4-7D4F-8B33-2EFBD8EA28CB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11348" y="1221603"/>
            <a:ext cx="137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927D72-F38C-C44D-B493-CF471B825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06" y="4556898"/>
            <a:ext cx="1371600" cy="1371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C771D-3428-46CF-B371-3102D41FE9D9}"/>
              </a:ext>
            </a:extLst>
          </p:cNvPr>
          <p:cNvSpPr txBox="1"/>
          <p:nvPr/>
        </p:nvSpPr>
        <p:spPr>
          <a:xfrm>
            <a:off x="1980620" y="2839423"/>
            <a:ext cx="21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err="1">
                <a:latin typeface="+mj-lt"/>
              </a:rPr>
              <a:t>Jahnavi</a:t>
            </a:r>
            <a:r>
              <a:rPr lang="en-US" sz="1800" b="1">
                <a:latin typeface="+mj-lt"/>
              </a:rPr>
              <a:t> Brahmbhatt</a:t>
            </a:r>
            <a:endParaRPr lang="en-US" b="1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2540DEB-8884-426A-B624-BE57F9010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4793" y="817411"/>
            <a:ext cx="11390734" cy="278234"/>
          </a:xfrm>
        </p:spPr>
        <p:txBody>
          <a:bodyPr/>
          <a:lstStyle/>
          <a:p>
            <a:pPr algn="ctr"/>
            <a:r>
              <a:rPr lang="en-US" sz="1400"/>
              <a:t>Git </a:t>
            </a:r>
            <a:r>
              <a:rPr lang="en-US" sz="1400" err="1"/>
              <a:t>Dat</a:t>
            </a:r>
            <a:r>
              <a:rPr lang="en-US" sz="1400"/>
              <a:t> Money</a:t>
            </a:r>
          </a:p>
        </p:txBody>
      </p:sp>
      <p:sp>
        <p:nvSpPr>
          <p:cNvPr id="2" name="Text Placeholder 31">
            <a:extLst>
              <a:ext uri="{FF2B5EF4-FFF2-40B4-BE49-F238E27FC236}">
                <a16:creationId xmlns:a16="http://schemas.microsoft.com/office/drawing/2014/main" id="{666B3885-78A0-A935-3225-217D968107FF}"/>
              </a:ext>
            </a:extLst>
          </p:cNvPr>
          <p:cNvSpPr txBox="1">
            <a:spLocks/>
          </p:cNvSpPr>
          <p:nvPr/>
        </p:nvSpPr>
        <p:spPr>
          <a:xfrm>
            <a:off x="2107237" y="3192317"/>
            <a:ext cx="2661138" cy="965337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marR="0" lvl="0" indent="-13716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Risk &amp; Advisory Analyst – Cyber </a:t>
            </a: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Security</a:t>
            </a:r>
            <a:endParaRPr lang="en-US" sz="1400"/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Cyber Application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AFC874-B31C-41E3-BB3D-AE20510DA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21" name="Picture 24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E2DEBB97-5304-C861-7384-35D03E714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03" t="23438" r="22917" b="30816"/>
          <a:stretch/>
        </p:blipFill>
        <p:spPr>
          <a:xfrm>
            <a:off x="6644053" y="2856767"/>
            <a:ext cx="1371605" cy="1397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BF0C0-CEE7-81FA-CEED-9B582A2A02DB}"/>
              </a:ext>
            </a:extLst>
          </p:cNvPr>
          <p:cNvSpPr txBox="1"/>
          <p:nvPr/>
        </p:nvSpPr>
        <p:spPr>
          <a:xfrm>
            <a:off x="5679830" y="5433646"/>
            <a:ext cx="5750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80217091-3958-CA6A-F9BB-72FF471F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77" y="2798308"/>
            <a:ext cx="1383847" cy="15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93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0DADA-3D72-424A-94A7-131D20A1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998E0-046A-F44E-A936-A2E492D816D4}"/>
              </a:ext>
            </a:extLst>
          </p:cNvPr>
          <p:cNvSpPr txBox="1"/>
          <p:nvPr/>
        </p:nvSpPr>
        <p:spPr>
          <a:xfrm>
            <a:off x="2431228" y="130538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A706C-62AF-9745-A009-06F94566D6D7}"/>
              </a:ext>
            </a:extLst>
          </p:cNvPr>
          <p:cNvSpPr txBox="1"/>
          <p:nvPr/>
        </p:nvSpPr>
        <p:spPr>
          <a:xfrm>
            <a:off x="3419690" y="1402997"/>
            <a:ext cx="26789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Overview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Business understanding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C78DE7-D1D4-C54F-B592-65FF44DE9B74}"/>
              </a:ext>
            </a:extLst>
          </p:cNvPr>
          <p:cNvCxnSpPr/>
          <p:nvPr/>
        </p:nvCxnSpPr>
        <p:spPr>
          <a:xfrm>
            <a:off x="3092919" y="1397506"/>
            <a:ext cx="0" cy="646750"/>
          </a:xfrm>
          <a:prstGeom prst="line">
            <a:avLst/>
          </a:prstGeom>
          <a:ln w="63500">
            <a:solidFill>
              <a:srgbClr val="86B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C4DA48-C27B-5B4A-A226-DDC9ABA91CB3}"/>
              </a:ext>
            </a:extLst>
          </p:cNvPr>
          <p:cNvSpPr txBox="1"/>
          <p:nvPr/>
        </p:nvSpPr>
        <p:spPr>
          <a:xfrm>
            <a:off x="2431228" y="2456339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AE20D-0E0D-9847-85A3-D79F1795988E}"/>
              </a:ext>
            </a:extLst>
          </p:cNvPr>
          <p:cNvSpPr txBox="1"/>
          <p:nvPr/>
        </p:nvSpPr>
        <p:spPr>
          <a:xfrm>
            <a:off x="3322709" y="2706353"/>
            <a:ext cx="22749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Data Understanding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9275B-5F82-4949-82CD-9047CA8645B1}"/>
              </a:ext>
            </a:extLst>
          </p:cNvPr>
          <p:cNvCxnSpPr/>
          <p:nvPr/>
        </p:nvCxnSpPr>
        <p:spPr>
          <a:xfrm>
            <a:off x="3092919" y="2548462"/>
            <a:ext cx="0" cy="646750"/>
          </a:xfrm>
          <a:prstGeom prst="line">
            <a:avLst/>
          </a:prstGeom>
          <a:ln w="63500">
            <a:solidFill>
              <a:srgbClr val="43B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8342D7-25EC-9741-B5CF-C1235FD355E0}"/>
              </a:ext>
            </a:extLst>
          </p:cNvPr>
          <p:cNvSpPr txBox="1"/>
          <p:nvPr/>
        </p:nvSpPr>
        <p:spPr>
          <a:xfrm>
            <a:off x="2431228" y="360729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2A068-73E2-134D-B964-530674C3CBF4}"/>
              </a:ext>
            </a:extLst>
          </p:cNvPr>
          <p:cNvSpPr txBox="1"/>
          <p:nvPr/>
        </p:nvSpPr>
        <p:spPr>
          <a:xfrm>
            <a:off x="3322709" y="3857309"/>
            <a:ext cx="225112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Statistical Inference</a:t>
            </a:r>
            <a:endParaRPr lang="en-US" b="1"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D5B4CB-88EE-1D49-AE99-6A019C5B7600}"/>
              </a:ext>
            </a:extLst>
          </p:cNvPr>
          <p:cNvCxnSpPr/>
          <p:nvPr/>
        </p:nvCxnSpPr>
        <p:spPr>
          <a:xfrm>
            <a:off x="3092919" y="3699418"/>
            <a:ext cx="0" cy="646750"/>
          </a:xfrm>
          <a:prstGeom prst="line">
            <a:avLst/>
          </a:prstGeom>
          <a:ln w="63500">
            <a:solidFill>
              <a:srgbClr val="009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E5895-8DF4-9745-B862-7534E8D5A29E}"/>
              </a:ext>
            </a:extLst>
          </p:cNvPr>
          <p:cNvSpPr txBox="1"/>
          <p:nvPr/>
        </p:nvSpPr>
        <p:spPr>
          <a:xfrm>
            <a:off x="2431228" y="4758251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268EB-4EEB-F845-BB46-49DC77FBBD86}"/>
              </a:ext>
            </a:extLst>
          </p:cNvPr>
          <p:cNvSpPr txBox="1"/>
          <p:nvPr/>
        </p:nvSpPr>
        <p:spPr>
          <a:xfrm>
            <a:off x="3322709" y="4855865"/>
            <a:ext cx="21307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Recommendations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Next Steps</a:t>
            </a:r>
            <a:endParaRPr lang="en-US" b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A778C6-20F9-EA48-A2A0-E11BEBCC71B5}"/>
              </a:ext>
            </a:extLst>
          </p:cNvPr>
          <p:cNvCxnSpPr/>
          <p:nvPr/>
        </p:nvCxnSpPr>
        <p:spPr>
          <a:xfrm>
            <a:off x="3092919" y="4850374"/>
            <a:ext cx="0" cy="646750"/>
          </a:xfrm>
          <a:prstGeom prst="line">
            <a:avLst/>
          </a:prstGeom>
          <a:ln w="63500">
            <a:solidFill>
              <a:srgbClr val="046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11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Evaluating the opportunity at hand for Computing Vision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Business Understanding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61F7-8DE2-4155-8A63-4A3B9B16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grpSp>
        <p:nvGrpSpPr>
          <p:cNvPr id="5" name="Graphic 4">
            <a:extLst>
              <a:ext uri="{FF2B5EF4-FFF2-40B4-BE49-F238E27FC236}">
                <a16:creationId xmlns:a16="http://schemas.microsoft.com/office/drawing/2014/main" id="{8FCE9D1F-AD4C-48C4-A2A3-A8C42FC36228}"/>
              </a:ext>
            </a:extLst>
          </p:cNvPr>
          <p:cNvGrpSpPr/>
          <p:nvPr/>
        </p:nvGrpSpPr>
        <p:grpSpPr>
          <a:xfrm>
            <a:off x="552009" y="1827594"/>
            <a:ext cx="482449" cy="600776"/>
            <a:chOff x="559119" y="3415593"/>
            <a:chExt cx="178918" cy="222800"/>
          </a:xfrm>
          <a:solidFill>
            <a:schemeClr val="accent6"/>
          </a:solidFill>
        </p:grpSpPr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3163BF3A-9CC7-4A75-AAE9-0395C3E8E85B}"/>
                </a:ext>
              </a:extLst>
            </p:cNvPr>
            <p:cNvSpPr/>
            <p:nvPr/>
          </p:nvSpPr>
          <p:spPr>
            <a:xfrm>
              <a:off x="559119" y="3415593"/>
              <a:ext cx="178918" cy="121295"/>
            </a:xfrm>
            <a:custGeom>
              <a:avLst/>
              <a:gdLst>
                <a:gd name="connsiteX0" fmla="*/ 172528 w 178918"/>
                <a:gd name="connsiteY0" fmla="*/ 0 h 121295"/>
                <a:gd name="connsiteX1" fmla="*/ 6390 w 178918"/>
                <a:gd name="connsiteY1" fmla="*/ 0 h 121295"/>
                <a:gd name="connsiteX2" fmla="*/ 0 w 178918"/>
                <a:gd name="connsiteY2" fmla="*/ 6384 h 121295"/>
                <a:gd name="connsiteX3" fmla="*/ 0 w 178918"/>
                <a:gd name="connsiteY3" fmla="*/ 114912 h 121295"/>
                <a:gd name="connsiteX4" fmla="*/ 6390 w 178918"/>
                <a:gd name="connsiteY4" fmla="*/ 121296 h 121295"/>
                <a:gd name="connsiteX5" fmla="*/ 23643 w 178918"/>
                <a:gd name="connsiteY5" fmla="*/ 121296 h 121295"/>
                <a:gd name="connsiteX6" fmla="*/ 30033 w 178918"/>
                <a:gd name="connsiteY6" fmla="*/ 114912 h 121295"/>
                <a:gd name="connsiteX7" fmla="*/ 23643 w 178918"/>
                <a:gd name="connsiteY7" fmla="*/ 108528 h 121295"/>
                <a:gd name="connsiteX8" fmla="*/ 12780 w 178918"/>
                <a:gd name="connsiteY8" fmla="*/ 108528 h 121295"/>
                <a:gd name="connsiteX9" fmla="*/ 12780 w 178918"/>
                <a:gd name="connsiteY9" fmla="*/ 12768 h 121295"/>
                <a:gd name="connsiteX10" fmla="*/ 166138 w 178918"/>
                <a:gd name="connsiteY10" fmla="*/ 12768 h 121295"/>
                <a:gd name="connsiteX11" fmla="*/ 166138 w 178918"/>
                <a:gd name="connsiteY11" fmla="*/ 108528 h 121295"/>
                <a:gd name="connsiteX12" fmla="*/ 84986 w 178918"/>
                <a:gd name="connsiteY12" fmla="*/ 108528 h 121295"/>
                <a:gd name="connsiteX13" fmla="*/ 78596 w 178918"/>
                <a:gd name="connsiteY13" fmla="*/ 114912 h 121295"/>
                <a:gd name="connsiteX14" fmla="*/ 84986 w 178918"/>
                <a:gd name="connsiteY14" fmla="*/ 121296 h 121295"/>
                <a:gd name="connsiteX15" fmla="*/ 172528 w 178918"/>
                <a:gd name="connsiteY15" fmla="*/ 121296 h 121295"/>
                <a:gd name="connsiteX16" fmla="*/ 178918 w 178918"/>
                <a:gd name="connsiteY16" fmla="*/ 114912 h 121295"/>
                <a:gd name="connsiteX17" fmla="*/ 178918 w 178918"/>
                <a:gd name="connsiteY17" fmla="*/ 6384 h 121295"/>
                <a:gd name="connsiteX18" fmla="*/ 172528 w 178918"/>
                <a:gd name="connsiteY18" fmla="*/ 0 h 12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918" h="121295">
                  <a:moveTo>
                    <a:pt x="172528" y="0"/>
                  </a:moveTo>
                  <a:lnTo>
                    <a:pt x="6390" y="0"/>
                  </a:lnTo>
                  <a:cubicBezTo>
                    <a:pt x="2556" y="0"/>
                    <a:pt x="0" y="2553"/>
                    <a:pt x="0" y="6384"/>
                  </a:cubicBezTo>
                  <a:lnTo>
                    <a:pt x="0" y="114912"/>
                  </a:lnTo>
                  <a:cubicBezTo>
                    <a:pt x="0" y="118742"/>
                    <a:pt x="2556" y="121296"/>
                    <a:pt x="6390" y="121296"/>
                  </a:cubicBezTo>
                  <a:lnTo>
                    <a:pt x="23643" y="121296"/>
                  </a:lnTo>
                  <a:cubicBezTo>
                    <a:pt x="27477" y="121296"/>
                    <a:pt x="30033" y="118742"/>
                    <a:pt x="30033" y="114912"/>
                  </a:cubicBezTo>
                  <a:cubicBezTo>
                    <a:pt x="30033" y="111081"/>
                    <a:pt x="27477" y="108528"/>
                    <a:pt x="23643" y="108528"/>
                  </a:cubicBezTo>
                  <a:lnTo>
                    <a:pt x="12780" y="108528"/>
                  </a:lnTo>
                  <a:lnTo>
                    <a:pt x="12780" y="12768"/>
                  </a:lnTo>
                  <a:lnTo>
                    <a:pt x="166138" y="12768"/>
                  </a:lnTo>
                  <a:lnTo>
                    <a:pt x="166138" y="108528"/>
                  </a:lnTo>
                  <a:lnTo>
                    <a:pt x="84986" y="108528"/>
                  </a:lnTo>
                  <a:cubicBezTo>
                    <a:pt x="81152" y="108528"/>
                    <a:pt x="78596" y="111081"/>
                    <a:pt x="78596" y="114912"/>
                  </a:cubicBezTo>
                  <a:cubicBezTo>
                    <a:pt x="78596" y="118742"/>
                    <a:pt x="81152" y="121296"/>
                    <a:pt x="84986" y="121296"/>
                  </a:cubicBezTo>
                  <a:lnTo>
                    <a:pt x="172528" y="121296"/>
                  </a:lnTo>
                  <a:cubicBezTo>
                    <a:pt x="176362" y="121296"/>
                    <a:pt x="178918" y="118742"/>
                    <a:pt x="178918" y="114912"/>
                  </a:cubicBezTo>
                  <a:lnTo>
                    <a:pt x="178918" y="6384"/>
                  </a:lnTo>
                  <a:cubicBezTo>
                    <a:pt x="178918" y="2553"/>
                    <a:pt x="176362" y="0"/>
                    <a:pt x="172528" y="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E1E0A253-8FEE-4CBD-9B6A-85EAC7BF51F6}"/>
                </a:ext>
              </a:extLst>
            </p:cNvPr>
            <p:cNvSpPr/>
            <p:nvPr/>
          </p:nvSpPr>
          <p:spPr>
            <a:xfrm>
              <a:off x="627491" y="3447193"/>
              <a:ext cx="49202" cy="56498"/>
            </a:xfrm>
            <a:custGeom>
              <a:avLst/>
              <a:gdLst>
                <a:gd name="connsiteX0" fmla="*/ 3195 w 49202"/>
                <a:gd name="connsiteY0" fmla="*/ 55860 h 56498"/>
                <a:gd name="connsiteX1" fmla="*/ 6390 w 49202"/>
                <a:gd name="connsiteY1" fmla="*/ 56498 h 56498"/>
                <a:gd name="connsiteX2" fmla="*/ 9585 w 49202"/>
                <a:gd name="connsiteY2" fmla="*/ 55860 h 56498"/>
                <a:gd name="connsiteX3" fmla="*/ 46008 w 49202"/>
                <a:gd name="connsiteY3" fmla="*/ 34154 h 56498"/>
                <a:gd name="connsiteX4" fmla="*/ 49203 w 49202"/>
                <a:gd name="connsiteY4" fmla="*/ 28409 h 56498"/>
                <a:gd name="connsiteX5" fmla="*/ 46008 w 49202"/>
                <a:gd name="connsiteY5" fmla="*/ 22663 h 56498"/>
                <a:gd name="connsiteX6" fmla="*/ 9585 w 49202"/>
                <a:gd name="connsiteY6" fmla="*/ 958 h 56498"/>
                <a:gd name="connsiteX7" fmla="*/ 3195 w 49202"/>
                <a:gd name="connsiteY7" fmla="*/ 958 h 56498"/>
                <a:gd name="connsiteX8" fmla="*/ 0 w 49202"/>
                <a:gd name="connsiteY8" fmla="*/ 6703 h 56498"/>
                <a:gd name="connsiteX9" fmla="*/ 0 w 49202"/>
                <a:gd name="connsiteY9" fmla="*/ 50114 h 56498"/>
                <a:gd name="connsiteX10" fmla="*/ 3195 w 49202"/>
                <a:gd name="connsiteY10" fmla="*/ 55860 h 56498"/>
                <a:gd name="connsiteX11" fmla="*/ 12780 w 49202"/>
                <a:gd name="connsiteY11" fmla="*/ 18194 h 56498"/>
                <a:gd name="connsiteX12" fmla="*/ 30033 w 49202"/>
                <a:gd name="connsiteY12" fmla="*/ 28409 h 56498"/>
                <a:gd name="connsiteX13" fmla="*/ 12780 w 49202"/>
                <a:gd name="connsiteY13" fmla="*/ 38623 h 56498"/>
                <a:gd name="connsiteX14" fmla="*/ 12780 w 49202"/>
                <a:gd name="connsiteY14" fmla="*/ 18194 h 5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02" h="56498">
                  <a:moveTo>
                    <a:pt x="3195" y="55860"/>
                  </a:moveTo>
                  <a:cubicBezTo>
                    <a:pt x="4473" y="56498"/>
                    <a:pt x="5112" y="56498"/>
                    <a:pt x="6390" y="56498"/>
                  </a:cubicBezTo>
                  <a:cubicBezTo>
                    <a:pt x="7668" y="56498"/>
                    <a:pt x="8946" y="56498"/>
                    <a:pt x="9585" y="55860"/>
                  </a:cubicBezTo>
                  <a:lnTo>
                    <a:pt x="46008" y="34154"/>
                  </a:lnTo>
                  <a:cubicBezTo>
                    <a:pt x="47925" y="32878"/>
                    <a:pt x="49203" y="30962"/>
                    <a:pt x="49203" y="28409"/>
                  </a:cubicBezTo>
                  <a:cubicBezTo>
                    <a:pt x="49203" y="25855"/>
                    <a:pt x="47925" y="23940"/>
                    <a:pt x="46008" y="22663"/>
                  </a:cubicBezTo>
                  <a:lnTo>
                    <a:pt x="9585" y="958"/>
                  </a:lnTo>
                  <a:cubicBezTo>
                    <a:pt x="7668" y="-319"/>
                    <a:pt x="5112" y="-319"/>
                    <a:pt x="3195" y="958"/>
                  </a:cubicBezTo>
                  <a:cubicBezTo>
                    <a:pt x="1278" y="2235"/>
                    <a:pt x="0" y="4150"/>
                    <a:pt x="0" y="6703"/>
                  </a:cubicBezTo>
                  <a:lnTo>
                    <a:pt x="0" y="50114"/>
                  </a:lnTo>
                  <a:cubicBezTo>
                    <a:pt x="0" y="52668"/>
                    <a:pt x="1278" y="55222"/>
                    <a:pt x="3195" y="55860"/>
                  </a:cubicBezTo>
                  <a:close/>
                  <a:moveTo>
                    <a:pt x="12780" y="18194"/>
                  </a:moveTo>
                  <a:lnTo>
                    <a:pt x="30033" y="28409"/>
                  </a:lnTo>
                  <a:lnTo>
                    <a:pt x="12780" y="38623"/>
                  </a:lnTo>
                  <a:lnTo>
                    <a:pt x="12780" y="18194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AC823436-B639-4571-B7F1-294AC57593A1}"/>
                </a:ext>
              </a:extLst>
            </p:cNvPr>
            <p:cNvSpPr/>
            <p:nvPr/>
          </p:nvSpPr>
          <p:spPr>
            <a:xfrm>
              <a:off x="567985" y="3502415"/>
              <a:ext cx="109347" cy="135978"/>
            </a:xfrm>
            <a:custGeom>
              <a:avLst/>
              <a:gdLst>
                <a:gd name="connsiteX0" fmla="*/ 93373 w 109347"/>
                <a:gd name="connsiteY0" fmla="*/ 47242 h 135978"/>
                <a:gd name="connsiteX1" fmla="*/ 89539 w 109347"/>
                <a:gd name="connsiteY1" fmla="*/ 47880 h 135978"/>
                <a:gd name="connsiteX2" fmla="*/ 87622 w 109347"/>
                <a:gd name="connsiteY2" fmla="*/ 45326 h 135978"/>
                <a:gd name="connsiteX3" fmla="*/ 77398 w 109347"/>
                <a:gd name="connsiteY3" fmla="*/ 40858 h 135978"/>
                <a:gd name="connsiteX4" fmla="*/ 74203 w 109347"/>
                <a:gd name="connsiteY4" fmla="*/ 41496 h 135978"/>
                <a:gd name="connsiteX5" fmla="*/ 71647 w 109347"/>
                <a:gd name="connsiteY5" fmla="*/ 37666 h 135978"/>
                <a:gd name="connsiteX6" fmla="*/ 61423 w 109347"/>
                <a:gd name="connsiteY6" fmla="*/ 33197 h 135978"/>
                <a:gd name="connsiteX7" fmla="*/ 59506 w 109347"/>
                <a:gd name="connsiteY7" fmla="*/ 33197 h 135978"/>
                <a:gd name="connsiteX8" fmla="*/ 59506 w 109347"/>
                <a:gd name="connsiteY8" fmla="*/ 15322 h 135978"/>
                <a:gd name="connsiteX9" fmla="*/ 59506 w 109347"/>
                <a:gd name="connsiteY9" fmla="*/ 14045 h 135978"/>
                <a:gd name="connsiteX10" fmla="*/ 55033 w 109347"/>
                <a:gd name="connsiteY10" fmla="*/ 4469 h 135978"/>
                <a:gd name="connsiteX11" fmla="*/ 44809 w 109347"/>
                <a:gd name="connsiteY11" fmla="*/ 0 h 135978"/>
                <a:gd name="connsiteX12" fmla="*/ 30113 w 109347"/>
                <a:gd name="connsiteY12" fmla="*/ 14683 h 135978"/>
                <a:gd name="connsiteX13" fmla="*/ 30113 w 109347"/>
                <a:gd name="connsiteY13" fmla="*/ 56179 h 135978"/>
                <a:gd name="connsiteX14" fmla="*/ 28835 w 109347"/>
                <a:gd name="connsiteY14" fmla="*/ 53626 h 135978"/>
                <a:gd name="connsiteX15" fmla="*/ 6470 w 109347"/>
                <a:gd name="connsiteY15" fmla="*/ 47880 h 135978"/>
                <a:gd name="connsiteX16" fmla="*/ 719 w 109347"/>
                <a:gd name="connsiteY16" fmla="*/ 61286 h 135978"/>
                <a:gd name="connsiteX17" fmla="*/ 18611 w 109347"/>
                <a:gd name="connsiteY17" fmla="*/ 104059 h 135978"/>
                <a:gd name="connsiteX18" fmla="*/ 29474 w 109347"/>
                <a:gd name="connsiteY18" fmla="*/ 117465 h 135978"/>
                <a:gd name="connsiteX19" fmla="*/ 30752 w 109347"/>
                <a:gd name="connsiteY19" fmla="*/ 119381 h 135978"/>
                <a:gd name="connsiteX20" fmla="*/ 30752 w 109347"/>
                <a:gd name="connsiteY20" fmla="*/ 129595 h 135978"/>
                <a:gd name="connsiteX21" fmla="*/ 37141 w 109347"/>
                <a:gd name="connsiteY21" fmla="*/ 135979 h 135978"/>
                <a:gd name="connsiteX22" fmla="*/ 43531 w 109347"/>
                <a:gd name="connsiteY22" fmla="*/ 129595 h 135978"/>
                <a:gd name="connsiteX23" fmla="*/ 43531 w 109347"/>
                <a:gd name="connsiteY23" fmla="*/ 119381 h 135978"/>
                <a:gd name="connsiteX24" fmla="*/ 37141 w 109347"/>
                <a:gd name="connsiteY24" fmla="*/ 107251 h 135978"/>
                <a:gd name="connsiteX25" fmla="*/ 30752 w 109347"/>
                <a:gd name="connsiteY25" fmla="*/ 98952 h 135978"/>
                <a:gd name="connsiteX26" fmla="*/ 14138 w 109347"/>
                <a:gd name="connsiteY26" fmla="*/ 58733 h 135978"/>
                <a:gd name="connsiteX27" fmla="*/ 16055 w 109347"/>
                <a:gd name="connsiteY27" fmla="*/ 58733 h 135978"/>
                <a:gd name="connsiteX28" fmla="*/ 18611 w 109347"/>
                <a:gd name="connsiteY28" fmla="*/ 60010 h 135978"/>
                <a:gd name="connsiteX29" fmla="*/ 32030 w 109347"/>
                <a:gd name="connsiteY29" fmla="*/ 81715 h 135978"/>
                <a:gd name="connsiteX30" fmla="*/ 39059 w 109347"/>
                <a:gd name="connsiteY30" fmla="*/ 84269 h 135978"/>
                <a:gd name="connsiteX31" fmla="*/ 43531 w 109347"/>
                <a:gd name="connsiteY31" fmla="*/ 77885 h 135978"/>
                <a:gd name="connsiteX32" fmla="*/ 43531 w 109347"/>
                <a:gd name="connsiteY32" fmla="*/ 14045 h 135978"/>
                <a:gd name="connsiteX33" fmla="*/ 45448 w 109347"/>
                <a:gd name="connsiteY33" fmla="*/ 12130 h 135978"/>
                <a:gd name="connsiteX34" fmla="*/ 46726 w 109347"/>
                <a:gd name="connsiteY34" fmla="*/ 12768 h 135978"/>
                <a:gd name="connsiteX35" fmla="*/ 47365 w 109347"/>
                <a:gd name="connsiteY35" fmla="*/ 14045 h 135978"/>
                <a:gd name="connsiteX36" fmla="*/ 47365 w 109347"/>
                <a:gd name="connsiteY36" fmla="*/ 45965 h 135978"/>
                <a:gd name="connsiteX37" fmla="*/ 47365 w 109347"/>
                <a:gd name="connsiteY37" fmla="*/ 46603 h 135978"/>
                <a:gd name="connsiteX38" fmla="*/ 47365 w 109347"/>
                <a:gd name="connsiteY38" fmla="*/ 46603 h 135978"/>
                <a:gd name="connsiteX39" fmla="*/ 47365 w 109347"/>
                <a:gd name="connsiteY39" fmla="*/ 58733 h 135978"/>
                <a:gd name="connsiteX40" fmla="*/ 53755 w 109347"/>
                <a:gd name="connsiteY40" fmla="*/ 65117 h 135978"/>
                <a:gd name="connsiteX41" fmla="*/ 60145 w 109347"/>
                <a:gd name="connsiteY41" fmla="*/ 58733 h 135978"/>
                <a:gd name="connsiteX42" fmla="*/ 60145 w 109347"/>
                <a:gd name="connsiteY42" fmla="*/ 45965 h 135978"/>
                <a:gd name="connsiteX43" fmla="*/ 62062 w 109347"/>
                <a:gd name="connsiteY43" fmla="*/ 44050 h 135978"/>
                <a:gd name="connsiteX44" fmla="*/ 63340 w 109347"/>
                <a:gd name="connsiteY44" fmla="*/ 44688 h 135978"/>
                <a:gd name="connsiteX45" fmla="*/ 63979 w 109347"/>
                <a:gd name="connsiteY45" fmla="*/ 45965 h 135978"/>
                <a:gd name="connsiteX46" fmla="*/ 63979 w 109347"/>
                <a:gd name="connsiteY46" fmla="*/ 52987 h 135978"/>
                <a:gd name="connsiteX47" fmla="*/ 63979 w 109347"/>
                <a:gd name="connsiteY47" fmla="*/ 53626 h 135978"/>
                <a:gd name="connsiteX48" fmla="*/ 63979 w 109347"/>
                <a:gd name="connsiteY48" fmla="*/ 53626 h 135978"/>
                <a:gd name="connsiteX49" fmla="*/ 63979 w 109347"/>
                <a:gd name="connsiteY49" fmla="*/ 62563 h 135978"/>
                <a:gd name="connsiteX50" fmla="*/ 70369 w 109347"/>
                <a:gd name="connsiteY50" fmla="*/ 68947 h 135978"/>
                <a:gd name="connsiteX51" fmla="*/ 76759 w 109347"/>
                <a:gd name="connsiteY51" fmla="*/ 62563 h 135978"/>
                <a:gd name="connsiteX52" fmla="*/ 76759 w 109347"/>
                <a:gd name="connsiteY52" fmla="*/ 53626 h 135978"/>
                <a:gd name="connsiteX53" fmla="*/ 79954 w 109347"/>
                <a:gd name="connsiteY53" fmla="*/ 52349 h 135978"/>
                <a:gd name="connsiteX54" fmla="*/ 80593 w 109347"/>
                <a:gd name="connsiteY54" fmla="*/ 53626 h 135978"/>
                <a:gd name="connsiteX55" fmla="*/ 80593 w 109347"/>
                <a:gd name="connsiteY55" fmla="*/ 60010 h 135978"/>
                <a:gd name="connsiteX56" fmla="*/ 80593 w 109347"/>
                <a:gd name="connsiteY56" fmla="*/ 60010 h 135978"/>
                <a:gd name="connsiteX57" fmla="*/ 80593 w 109347"/>
                <a:gd name="connsiteY57" fmla="*/ 60010 h 135978"/>
                <a:gd name="connsiteX58" fmla="*/ 80593 w 109347"/>
                <a:gd name="connsiteY58" fmla="*/ 66394 h 135978"/>
                <a:gd name="connsiteX59" fmla="*/ 86983 w 109347"/>
                <a:gd name="connsiteY59" fmla="*/ 72778 h 135978"/>
                <a:gd name="connsiteX60" fmla="*/ 93373 w 109347"/>
                <a:gd name="connsiteY60" fmla="*/ 66394 h 135978"/>
                <a:gd name="connsiteX61" fmla="*/ 93373 w 109347"/>
                <a:gd name="connsiteY61" fmla="*/ 60010 h 135978"/>
                <a:gd name="connsiteX62" fmla="*/ 95290 w 109347"/>
                <a:gd name="connsiteY62" fmla="*/ 58094 h 135978"/>
                <a:gd name="connsiteX63" fmla="*/ 96568 w 109347"/>
                <a:gd name="connsiteY63" fmla="*/ 58733 h 135978"/>
                <a:gd name="connsiteX64" fmla="*/ 97207 w 109347"/>
                <a:gd name="connsiteY64" fmla="*/ 60010 h 135978"/>
                <a:gd name="connsiteX65" fmla="*/ 97207 w 109347"/>
                <a:gd name="connsiteY65" fmla="*/ 88738 h 135978"/>
                <a:gd name="connsiteX66" fmla="*/ 90817 w 109347"/>
                <a:gd name="connsiteY66" fmla="*/ 104059 h 135978"/>
                <a:gd name="connsiteX67" fmla="*/ 86344 w 109347"/>
                <a:gd name="connsiteY67" fmla="*/ 114912 h 135978"/>
                <a:gd name="connsiteX68" fmla="*/ 86344 w 109347"/>
                <a:gd name="connsiteY68" fmla="*/ 128318 h 135978"/>
                <a:gd name="connsiteX69" fmla="*/ 92734 w 109347"/>
                <a:gd name="connsiteY69" fmla="*/ 134702 h 135978"/>
                <a:gd name="connsiteX70" fmla="*/ 99124 w 109347"/>
                <a:gd name="connsiteY70" fmla="*/ 128318 h 135978"/>
                <a:gd name="connsiteX71" fmla="*/ 99124 w 109347"/>
                <a:gd name="connsiteY71" fmla="*/ 114912 h 135978"/>
                <a:gd name="connsiteX72" fmla="*/ 99763 w 109347"/>
                <a:gd name="connsiteY72" fmla="*/ 112997 h 135978"/>
                <a:gd name="connsiteX73" fmla="*/ 109348 w 109347"/>
                <a:gd name="connsiteY73" fmla="*/ 88738 h 135978"/>
                <a:gd name="connsiteX74" fmla="*/ 109348 w 109347"/>
                <a:gd name="connsiteY74" fmla="*/ 60010 h 135978"/>
                <a:gd name="connsiteX75" fmla="*/ 104875 w 109347"/>
                <a:gd name="connsiteY75" fmla="*/ 49795 h 135978"/>
                <a:gd name="connsiteX76" fmla="*/ 93373 w 109347"/>
                <a:gd name="connsiteY76" fmla="*/ 47242 h 1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347" h="135978">
                  <a:moveTo>
                    <a:pt x="93373" y="47242"/>
                  </a:moveTo>
                  <a:cubicBezTo>
                    <a:pt x="92095" y="47242"/>
                    <a:pt x="90817" y="47242"/>
                    <a:pt x="89539" y="47880"/>
                  </a:cubicBezTo>
                  <a:cubicBezTo>
                    <a:pt x="88900" y="46603"/>
                    <a:pt x="88261" y="45965"/>
                    <a:pt x="87622" y="45326"/>
                  </a:cubicBezTo>
                  <a:cubicBezTo>
                    <a:pt x="85066" y="42773"/>
                    <a:pt x="81232" y="40858"/>
                    <a:pt x="77398" y="40858"/>
                  </a:cubicBezTo>
                  <a:cubicBezTo>
                    <a:pt x="76120" y="40858"/>
                    <a:pt x="74842" y="40858"/>
                    <a:pt x="74203" y="41496"/>
                  </a:cubicBezTo>
                  <a:cubicBezTo>
                    <a:pt x="73564" y="40219"/>
                    <a:pt x="72925" y="38942"/>
                    <a:pt x="71647" y="37666"/>
                  </a:cubicBezTo>
                  <a:cubicBezTo>
                    <a:pt x="69091" y="35112"/>
                    <a:pt x="65257" y="33197"/>
                    <a:pt x="61423" y="33197"/>
                  </a:cubicBezTo>
                  <a:cubicBezTo>
                    <a:pt x="60784" y="33197"/>
                    <a:pt x="60145" y="33197"/>
                    <a:pt x="59506" y="33197"/>
                  </a:cubicBezTo>
                  <a:lnTo>
                    <a:pt x="59506" y="15322"/>
                  </a:lnTo>
                  <a:cubicBezTo>
                    <a:pt x="59506" y="15322"/>
                    <a:pt x="59506" y="14683"/>
                    <a:pt x="59506" y="14045"/>
                  </a:cubicBezTo>
                  <a:cubicBezTo>
                    <a:pt x="59506" y="10853"/>
                    <a:pt x="57589" y="7022"/>
                    <a:pt x="55033" y="4469"/>
                  </a:cubicBezTo>
                  <a:cubicBezTo>
                    <a:pt x="52477" y="1915"/>
                    <a:pt x="48643" y="0"/>
                    <a:pt x="44809" y="0"/>
                  </a:cubicBezTo>
                  <a:cubicBezTo>
                    <a:pt x="36503" y="0"/>
                    <a:pt x="30113" y="6384"/>
                    <a:pt x="30113" y="14683"/>
                  </a:cubicBezTo>
                  <a:lnTo>
                    <a:pt x="30113" y="56179"/>
                  </a:lnTo>
                  <a:cubicBezTo>
                    <a:pt x="29474" y="55541"/>
                    <a:pt x="29474" y="54902"/>
                    <a:pt x="28835" y="53626"/>
                  </a:cubicBezTo>
                  <a:cubicBezTo>
                    <a:pt x="23723" y="45326"/>
                    <a:pt x="13499" y="44050"/>
                    <a:pt x="6470" y="47880"/>
                  </a:cubicBezTo>
                  <a:cubicBezTo>
                    <a:pt x="719" y="50434"/>
                    <a:pt x="-1198" y="55541"/>
                    <a:pt x="719" y="61286"/>
                  </a:cubicBezTo>
                  <a:lnTo>
                    <a:pt x="18611" y="104059"/>
                  </a:lnTo>
                  <a:cubicBezTo>
                    <a:pt x="20528" y="109166"/>
                    <a:pt x="24362" y="113635"/>
                    <a:pt x="29474" y="117465"/>
                  </a:cubicBezTo>
                  <a:cubicBezTo>
                    <a:pt x="30113" y="118104"/>
                    <a:pt x="30752" y="118742"/>
                    <a:pt x="30752" y="119381"/>
                  </a:cubicBezTo>
                  <a:lnTo>
                    <a:pt x="30752" y="129595"/>
                  </a:lnTo>
                  <a:cubicBezTo>
                    <a:pt x="30752" y="133425"/>
                    <a:pt x="33308" y="135979"/>
                    <a:pt x="37141" y="135979"/>
                  </a:cubicBezTo>
                  <a:cubicBezTo>
                    <a:pt x="40976" y="135979"/>
                    <a:pt x="43531" y="133425"/>
                    <a:pt x="43531" y="129595"/>
                  </a:cubicBezTo>
                  <a:lnTo>
                    <a:pt x="43531" y="119381"/>
                  </a:lnTo>
                  <a:cubicBezTo>
                    <a:pt x="43531" y="114912"/>
                    <a:pt x="40976" y="109805"/>
                    <a:pt x="37141" y="107251"/>
                  </a:cubicBezTo>
                  <a:cubicBezTo>
                    <a:pt x="33947" y="105336"/>
                    <a:pt x="32030" y="102144"/>
                    <a:pt x="30752" y="98952"/>
                  </a:cubicBezTo>
                  <a:lnTo>
                    <a:pt x="14138" y="58733"/>
                  </a:lnTo>
                  <a:cubicBezTo>
                    <a:pt x="14777" y="58733"/>
                    <a:pt x="15416" y="58733"/>
                    <a:pt x="16055" y="58733"/>
                  </a:cubicBezTo>
                  <a:cubicBezTo>
                    <a:pt x="17972" y="58733"/>
                    <a:pt x="18611" y="60010"/>
                    <a:pt x="18611" y="60010"/>
                  </a:cubicBezTo>
                  <a:cubicBezTo>
                    <a:pt x="25001" y="70224"/>
                    <a:pt x="32030" y="81715"/>
                    <a:pt x="32030" y="81715"/>
                  </a:cubicBezTo>
                  <a:cubicBezTo>
                    <a:pt x="33308" y="84269"/>
                    <a:pt x="36503" y="85546"/>
                    <a:pt x="39059" y="84269"/>
                  </a:cubicBezTo>
                  <a:cubicBezTo>
                    <a:pt x="41614" y="83630"/>
                    <a:pt x="43531" y="81077"/>
                    <a:pt x="43531" y="77885"/>
                  </a:cubicBezTo>
                  <a:lnTo>
                    <a:pt x="43531" y="14045"/>
                  </a:lnTo>
                  <a:cubicBezTo>
                    <a:pt x="43531" y="12768"/>
                    <a:pt x="44170" y="12130"/>
                    <a:pt x="45448" y="12130"/>
                  </a:cubicBezTo>
                  <a:cubicBezTo>
                    <a:pt x="46087" y="12130"/>
                    <a:pt x="46726" y="12130"/>
                    <a:pt x="46726" y="12768"/>
                  </a:cubicBezTo>
                  <a:cubicBezTo>
                    <a:pt x="46726" y="12768"/>
                    <a:pt x="47365" y="13406"/>
                    <a:pt x="47365" y="14045"/>
                  </a:cubicBezTo>
                  <a:lnTo>
                    <a:pt x="47365" y="45965"/>
                  </a:lnTo>
                  <a:lnTo>
                    <a:pt x="47365" y="46603"/>
                  </a:lnTo>
                  <a:lnTo>
                    <a:pt x="47365" y="46603"/>
                  </a:lnTo>
                  <a:lnTo>
                    <a:pt x="47365" y="58733"/>
                  </a:lnTo>
                  <a:cubicBezTo>
                    <a:pt x="47365" y="62563"/>
                    <a:pt x="49921" y="65117"/>
                    <a:pt x="53755" y="65117"/>
                  </a:cubicBezTo>
                  <a:cubicBezTo>
                    <a:pt x="57589" y="65117"/>
                    <a:pt x="60145" y="62563"/>
                    <a:pt x="60145" y="58733"/>
                  </a:cubicBezTo>
                  <a:lnTo>
                    <a:pt x="60145" y="45965"/>
                  </a:lnTo>
                  <a:cubicBezTo>
                    <a:pt x="60145" y="45326"/>
                    <a:pt x="60784" y="44050"/>
                    <a:pt x="62062" y="44050"/>
                  </a:cubicBezTo>
                  <a:cubicBezTo>
                    <a:pt x="62701" y="44050"/>
                    <a:pt x="63340" y="44688"/>
                    <a:pt x="63340" y="44688"/>
                  </a:cubicBezTo>
                  <a:cubicBezTo>
                    <a:pt x="63340" y="44688"/>
                    <a:pt x="63979" y="45326"/>
                    <a:pt x="63979" y="45965"/>
                  </a:cubicBezTo>
                  <a:lnTo>
                    <a:pt x="63979" y="52987"/>
                  </a:lnTo>
                  <a:lnTo>
                    <a:pt x="63979" y="53626"/>
                  </a:lnTo>
                  <a:lnTo>
                    <a:pt x="63979" y="53626"/>
                  </a:lnTo>
                  <a:lnTo>
                    <a:pt x="63979" y="62563"/>
                  </a:lnTo>
                  <a:cubicBezTo>
                    <a:pt x="63979" y="66394"/>
                    <a:pt x="66535" y="68947"/>
                    <a:pt x="70369" y="68947"/>
                  </a:cubicBezTo>
                  <a:cubicBezTo>
                    <a:pt x="74203" y="68947"/>
                    <a:pt x="76759" y="66394"/>
                    <a:pt x="76759" y="62563"/>
                  </a:cubicBezTo>
                  <a:lnTo>
                    <a:pt x="76759" y="53626"/>
                  </a:lnTo>
                  <a:cubicBezTo>
                    <a:pt x="76759" y="52349"/>
                    <a:pt x="79315" y="51710"/>
                    <a:pt x="79954" y="52349"/>
                  </a:cubicBezTo>
                  <a:cubicBezTo>
                    <a:pt x="79954" y="52349"/>
                    <a:pt x="80593" y="52987"/>
                    <a:pt x="80593" y="53626"/>
                  </a:cubicBezTo>
                  <a:lnTo>
                    <a:pt x="80593" y="60010"/>
                  </a:lnTo>
                  <a:lnTo>
                    <a:pt x="80593" y="60010"/>
                  </a:lnTo>
                  <a:lnTo>
                    <a:pt x="80593" y="60010"/>
                  </a:lnTo>
                  <a:lnTo>
                    <a:pt x="80593" y="66394"/>
                  </a:lnTo>
                  <a:cubicBezTo>
                    <a:pt x="80593" y="70224"/>
                    <a:pt x="83149" y="72778"/>
                    <a:pt x="86983" y="72778"/>
                  </a:cubicBezTo>
                  <a:cubicBezTo>
                    <a:pt x="90817" y="72778"/>
                    <a:pt x="93373" y="70224"/>
                    <a:pt x="93373" y="66394"/>
                  </a:cubicBezTo>
                  <a:lnTo>
                    <a:pt x="93373" y="60010"/>
                  </a:lnTo>
                  <a:cubicBezTo>
                    <a:pt x="93373" y="58733"/>
                    <a:pt x="94012" y="58094"/>
                    <a:pt x="95290" y="58094"/>
                  </a:cubicBezTo>
                  <a:cubicBezTo>
                    <a:pt x="95929" y="58094"/>
                    <a:pt x="96568" y="58094"/>
                    <a:pt x="96568" y="58733"/>
                  </a:cubicBezTo>
                  <a:cubicBezTo>
                    <a:pt x="96568" y="58733"/>
                    <a:pt x="97207" y="59371"/>
                    <a:pt x="97207" y="60010"/>
                  </a:cubicBezTo>
                  <a:lnTo>
                    <a:pt x="97207" y="88738"/>
                  </a:lnTo>
                  <a:cubicBezTo>
                    <a:pt x="97207" y="94483"/>
                    <a:pt x="95290" y="99590"/>
                    <a:pt x="90817" y="104059"/>
                  </a:cubicBezTo>
                  <a:cubicBezTo>
                    <a:pt x="88261" y="107251"/>
                    <a:pt x="86344" y="110443"/>
                    <a:pt x="86344" y="114912"/>
                  </a:cubicBezTo>
                  <a:lnTo>
                    <a:pt x="86344" y="128318"/>
                  </a:lnTo>
                  <a:cubicBezTo>
                    <a:pt x="86344" y="132149"/>
                    <a:pt x="88900" y="134702"/>
                    <a:pt x="92734" y="134702"/>
                  </a:cubicBezTo>
                  <a:cubicBezTo>
                    <a:pt x="96568" y="134702"/>
                    <a:pt x="99124" y="132149"/>
                    <a:pt x="99124" y="128318"/>
                  </a:cubicBezTo>
                  <a:lnTo>
                    <a:pt x="99124" y="114912"/>
                  </a:lnTo>
                  <a:cubicBezTo>
                    <a:pt x="99124" y="114273"/>
                    <a:pt x="99124" y="113635"/>
                    <a:pt x="99763" y="112997"/>
                  </a:cubicBezTo>
                  <a:cubicBezTo>
                    <a:pt x="106153" y="106613"/>
                    <a:pt x="109348" y="97675"/>
                    <a:pt x="109348" y="88738"/>
                  </a:cubicBezTo>
                  <a:lnTo>
                    <a:pt x="109348" y="60010"/>
                  </a:lnTo>
                  <a:cubicBezTo>
                    <a:pt x="109348" y="56179"/>
                    <a:pt x="108070" y="52349"/>
                    <a:pt x="104875" y="49795"/>
                  </a:cubicBezTo>
                  <a:cubicBezTo>
                    <a:pt x="101041" y="49157"/>
                    <a:pt x="97207" y="47242"/>
                    <a:pt x="93373" y="47242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Graphic 4">
            <a:extLst>
              <a:ext uri="{FF2B5EF4-FFF2-40B4-BE49-F238E27FC236}">
                <a16:creationId xmlns:a16="http://schemas.microsoft.com/office/drawing/2014/main" id="{671CAA6E-AF82-4D5B-857E-7F611153ED0E}"/>
              </a:ext>
            </a:extLst>
          </p:cNvPr>
          <p:cNvSpPr/>
          <p:nvPr/>
        </p:nvSpPr>
        <p:spPr>
          <a:xfrm>
            <a:off x="499667" y="3245263"/>
            <a:ext cx="587132" cy="586577"/>
          </a:xfrm>
          <a:custGeom>
            <a:avLst/>
            <a:gdLst>
              <a:gd name="connsiteX0" fmla="*/ 211907 w 217740"/>
              <a:gd name="connsiteY0" fmla="*/ 91770 h 217534"/>
              <a:gd name="connsiteX1" fmla="*/ 55993 w 217740"/>
              <a:gd name="connsiteY1" fmla="*/ 91770 h 217534"/>
              <a:gd name="connsiteX2" fmla="*/ 72607 w 217740"/>
              <a:gd name="connsiteY2" fmla="*/ 86024 h 217534"/>
              <a:gd name="connsiteX3" fmla="*/ 73246 w 217740"/>
              <a:gd name="connsiteY3" fmla="*/ 86024 h 217534"/>
              <a:gd name="connsiteX4" fmla="*/ 126282 w 217740"/>
              <a:gd name="connsiteY4" fmla="*/ 68149 h 217534"/>
              <a:gd name="connsiteX5" fmla="*/ 127560 w 217740"/>
              <a:gd name="connsiteY5" fmla="*/ 67510 h 217534"/>
              <a:gd name="connsiteX6" fmla="*/ 179319 w 217740"/>
              <a:gd name="connsiteY6" fmla="*/ 49635 h 217534"/>
              <a:gd name="connsiteX7" fmla="*/ 181236 w 217740"/>
              <a:gd name="connsiteY7" fmla="*/ 48997 h 217534"/>
              <a:gd name="connsiteX8" fmla="*/ 197849 w 217740"/>
              <a:gd name="connsiteY8" fmla="*/ 43251 h 217534"/>
              <a:gd name="connsiteX9" fmla="*/ 201683 w 217740"/>
              <a:gd name="connsiteY9" fmla="*/ 34952 h 217534"/>
              <a:gd name="connsiteX10" fmla="*/ 191459 w 217740"/>
              <a:gd name="connsiteY10" fmla="*/ 4309 h 217534"/>
              <a:gd name="connsiteX11" fmla="*/ 188264 w 217740"/>
              <a:gd name="connsiteY11" fmla="*/ 479 h 217534"/>
              <a:gd name="connsiteX12" fmla="*/ 183153 w 217740"/>
              <a:gd name="connsiteY12" fmla="*/ 479 h 217534"/>
              <a:gd name="connsiteX13" fmla="*/ 4234 w 217740"/>
              <a:gd name="connsiteY13" fmla="*/ 61765 h 217534"/>
              <a:gd name="connsiteX14" fmla="*/ 400 w 217740"/>
              <a:gd name="connsiteY14" fmla="*/ 70064 h 217534"/>
              <a:gd name="connsiteX15" fmla="*/ 10624 w 217740"/>
              <a:gd name="connsiteY15" fmla="*/ 99430 h 217534"/>
              <a:gd name="connsiteX16" fmla="*/ 10624 w 217740"/>
              <a:gd name="connsiteY16" fmla="*/ 211150 h 217534"/>
              <a:gd name="connsiteX17" fmla="*/ 17014 w 217740"/>
              <a:gd name="connsiteY17" fmla="*/ 217534 h 217534"/>
              <a:gd name="connsiteX18" fmla="*/ 211268 w 217740"/>
              <a:gd name="connsiteY18" fmla="*/ 217534 h 217534"/>
              <a:gd name="connsiteX19" fmla="*/ 217658 w 217740"/>
              <a:gd name="connsiteY19" fmla="*/ 211150 h 217534"/>
              <a:gd name="connsiteX20" fmla="*/ 217658 w 217740"/>
              <a:gd name="connsiteY20" fmla="*/ 98154 h 217534"/>
              <a:gd name="connsiteX21" fmla="*/ 211907 w 217740"/>
              <a:gd name="connsiteY21" fmla="*/ 91770 h 217534"/>
              <a:gd name="connsiteX22" fmla="*/ 205517 w 217740"/>
              <a:gd name="connsiteY22" fmla="*/ 124328 h 217534"/>
              <a:gd name="connsiteX23" fmla="*/ 190181 w 217740"/>
              <a:gd name="connsiteY23" fmla="*/ 124328 h 217534"/>
              <a:gd name="connsiteX24" fmla="*/ 170373 w 217740"/>
              <a:gd name="connsiteY24" fmla="*/ 104538 h 217534"/>
              <a:gd name="connsiteX25" fmla="*/ 204878 w 217740"/>
              <a:gd name="connsiteY25" fmla="*/ 104538 h 217534"/>
              <a:gd name="connsiteX26" fmla="*/ 205517 w 217740"/>
              <a:gd name="connsiteY26" fmla="*/ 124328 h 217534"/>
              <a:gd name="connsiteX27" fmla="*/ 205517 w 217740"/>
              <a:gd name="connsiteY27" fmla="*/ 124328 h 217534"/>
              <a:gd name="connsiteX28" fmla="*/ 133950 w 217740"/>
              <a:gd name="connsiteY28" fmla="*/ 124328 h 217534"/>
              <a:gd name="connsiteX29" fmla="*/ 114141 w 217740"/>
              <a:gd name="connsiteY29" fmla="*/ 104538 h 217534"/>
              <a:gd name="connsiteX30" fmla="*/ 152481 w 217740"/>
              <a:gd name="connsiteY30" fmla="*/ 104538 h 217534"/>
              <a:gd name="connsiteX31" fmla="*/ 172290 w 217740"/>
              <a:gd name="connsiteY31" fmla="*/ 124328 h 217534"/>
              <a:gd name="connsiteX32" fmla="*/ 133950 w 217740"/>
              <a:gd name="connsiteY32" fmla="*/ 124328 h 217534"/>
              <a:gd name="connsiteX33" fmla="*/ 77080 w 217740"/>
              <a:gd name="connsiteY33" fmla="*/ 124328 h 217534"/>
              <a:gd name="connsiteX34" fmla="*/ 57271 w 217740"/>
              <a:gd name="connsiteY34" fmla="*/ 104538 h 217534"/>
              <a:gd name="connsiteX35" fmla="*/ 95610 w 217740"/>
              <a:gd name="connsiteY35" fmla="*/ 104538 h 217534"/>
              <a:gd name="connsiteX36" fmla="*/ 115419 w 217740"/>
              <a:gd name="connsiteY36" fmla="*/ 124328 h 217534"/>
              <a:gd name="connsiteX37" fmla="*/ 77080 w 217740"/>
              <a:gd name="connsiteY37" fmla="*/ 124328 h 217534"/>
              <a:gd name="connsiteX38" fmla="*/ 24043 w 217740"/>
              <a:gd name="connsiteY38" fmla="*/ 104538 h 217534"/>
              <a:gd name="connsiteX39" fmla="*/ 39379 w 217740"/>
              <a:gd name="connsiteY39" fmla="*/ 104538 h 217534"/>
              <a:gd name="connsiteX40" fmla="*/ 59188 w 217740"/>
              <a:gd name="connsiteY40" fmla="*/ 124328 h 217534"/>
              <a:gd name="connsiteX41" fmla="*/ 24682 w 217740"/>
              <a:gd name="connsiteY41" fmla="*/ 124328 h 217534"/>
              <a:gd name="connsiteX42" fmla="*/ 24043 w 217740"/>
              <a:gd name="connsiteY42" fmla="*/ 104538 h 217534"/>
              <a:gd name="connsiteX43" fmla="*/ 24043 w 217740"/>
              <a:gd name="connsiteY43" fmla="*/ 104538 h 217534"/>
              <a:gd name="connsiteX44" fmla="*/ 83470 w 217740"/>
              <a:gd name="connsiteY44" fmla="*/ 48359 h 217534"/>
              <a:gd name="connsiteX45" fmla="*/ 108390 w 217740"/>
              <a:gd name="connsiteY45" fmla="*/ 60488 h 217534"/>
              <a:gd name="connsiteX46" fmla="*/ 71968 w 217740"/>
              <a:gd name="connsiteY46" fmla="*/ 73256 h 217534"/>
              <a:gd name="connsiteX47" fmla="*/ 47047 w 217740"/>
              <a:gd name="connsiteY47" fmla="*/ 61127 h 217534"/>
              <a:gd name="connsiteX48" fmla="*/ 83470 w 217740"/>
              <a:gd name="connsiteY48" fmla="*/ 48359 h 217534"/>
              <a:gd name="connsiteX49" fmla="*/ 137145 w 217740"/>
              <a:gd name="connsiteY49" fmla="*/ 30483 h 217534"/>
              <a:gd name="connsiteX50" fmla="*/ 162066 w 217740"/>
              <a:gd name="connsiteY50" fmla="*/ 42613 h 217534"/>
              <a:gd name="connsiteX51" fmla="*/ 125643 w 217740"/>
              <a:gd name="connsiteY51" fmla="*/ 55381 h 217534"/>
              <a:gd name="connsiteX52" fmla="*/ 100722 w 217740"/>
              <a:gd name="connsiteY52" fmla="*/ 43251 h 217534"/>
              <a:gd name="connsiteX53" fmla="*/ 137145 w 217740"/>
              <a:gd name="connsiteY53" fmla="*/ 30483 h 217534"/>
              <a:gd name="connsiteX54" fmla="*/ 188264 w 217740"/>
              <a:gd name="connsiteY54" fmla="*/ 33037 h 217534"/>
              <a:gd name="connsiteX55" fmla="*/ 178680 w 217740"/>
              <a:gd name="connsiteY55" fmla="*/ 36229 h 217534"/>
              <a:gd name="connsiteX56" fmla="*/ 153759 w 217740"/>
              <a:gd name="connsiteY56" fmla="*/ 24099 h 217534"/>
              <a:gd name="connsiteX57" fmla="*/ 181875 w 217740"/>
              <a:gd name="connsiteY57" fmla="*/ 14524 h 217534"/>
              <a:gd name="connsiteX58" fmla="*/ 188264 w 217740"/>
              <a:gd name="connsiteY58" fmla="*/ 33037 h 217534"/>
              <a:gd name="connsiteX59" fmla="*/ 29794 w 217740"/>
              <a:gd name="connsiteY59" fmla="*/ 66872 h 217534"/>
              <a:gd name="connsiteX60" fmla="*/ 54715 w 217740"/>
              <a:gd name="connsiteY60" fmla="*/ 79002 h 217534"/>
              <a:gd name="connsiteX61" fmla="*/ 22126 w 217740"/>
              <a:gd name="connsiteY61" fmla="*/ 90493 h 217534"/>
              <a:gd name="connsiteX62" fmla="*/ 15736 w 217740"/>
              <a:gd name="connsiteY62" fmla="*/ 71979 h 217534"/>
              <a:gd name="connsiteX63" fmla="*/ 29794 w 217740"/>
              <a:gd name="connsiteY63" fmla="*/ 66872 h 217534"/>
              <a:gd name="connsiteX64" fmla="*/ 24043 w 217740"/>
              <a:gd name="connsiteY64" fmla="*/ 205405 h 217534"/>
              <a:gd name="connsiteX65" fmla="*/ 24043 w 217740"/>
              <a:gd name="connsiteY65" fmla="*/ 137096 h 217534"/>
              <a:gd name="connsiteX66" fmla="*/ 205517 w 217740"/>
              <a:gd name="connsiteY66" fmla="*/ 137096 h 217534"/>
              <a:gd name="connsiteX67" fmla="*/ 205517 w 217740"/>
              <a:gd name="connsiteY67" fmla="*/ 205405 h 217534"/>
              <a:gd name="connsiteX68" fmla="*/ 24043 w 217740"/>
              <a:gd name="connsiteY68" fmla="*/ 205405 h 2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7740" h="217534">
                <a:moveTo>
                  <a:pt x="211907" y="91770"/>
                </a:moveTo>
                <a:lnTo>
                  <a:pt x="55993" y="91770"/>
                </a:lnTo>
                <a:lnTo>
                  <a:pt x="72607" y="86024"/>
                </a:lnTo>
                <a:lnTo>
                  <a:pt x="73246" y="86024"/>
                </a:lnTo>
                <a:lnTo>
                  <a:pt x="126282" y="68149"/>
                </a:lnTo>
                <a:cubicBezTo>
                  <a:pt x="126921" y="68149"/>
                  <a:pt x="126921" y="68149"/>
                  <a:pt x="127560" y="67510"/>
                </a:cubicBezTo>
                <a:lnTo>
                  <a:pt x="179319" y="49635"/>
                </a:lnTo>
                <a:cubicBezTo>
                  <a:pt x="179958" y="49635"/>
                  <a:pt x="180597" y="48997"/>
                  <a:pt x="181236" y="48997"/>
                </a:cubicBezTo>
                <a:lnTo>
                  <a:pt x="197849" y="43251"/>
                </a:lnTo>
                <a:cubicBezTo>
                  <a:pt x="201044" y="41975"/>
                  <a:pt x="202961" y="38783"/>
                  <a:pt x="201683" y="34952"/>
                </a:cubicBezTo>
                <a:lnTo>
                  <a:pt x="191459" y="4309"/>
                </a:lnTo>
                <a:cubicBezTo>
                  <a:pt x="190820" y="2394"/>
                  <a:pt x="189542" y="1117"/>
                  <a:pt x="188264" y="479"/>
                </a:cubicBezTo>
                <a:cubicBezTo>
                  <a:pt x="186986" y="-160"/>
                  <a:pt x="185070" y="-160"/>
                  <a:pt x="183153" y="479"/>
                </a:cubicBezTo>
                <a:lnTo>
                  <a:pt x="4234" y="61765"/>
                </a:lnTo>
                <a:cubicBezTo>
                  <a:pt x="1039" y="63042"/>
                  <a:pt x="-878" y="66234"/>
                  <a:pt x="400" y="70064"/>
                </a:cubicBezTo>
                <a:lnTo>
                  <a:pt x="10624" y="99430"/>
                </a:lnTo>
                <a:lnTo>
                  <a:pt x="10624" y="211150"/>
                </a:lnTo>
                <a:cubicBezTo>
                  <a:pt x="10624" y="214981"/>
                  <a:pt x="13180" y="217534"/>
                  <a:pt x="17014" y="217534"/>
                </a:cubicBezTo>
                <a:lnTo>
                  <a:pt x="211268" y="217534"/>
                </a:lnTo>
                <a:cubicBezTo>
                  <a:pt x="215102" y="217534"/>
                  <a:pt x="217658" y="214981"/>
                  <a:pt x="217658" y="211150"/>
                </a:cubicBezTo>
                <a:lnTo>
                  <a:pt x="217658" y="98154"/>
                </a:lnTo>
                <a:cubicBezTo>
                  <a:pt x="218297" y="94962"/>
                  <a:pt x="215102" y="91770"/>
                  <a:pt x="211907" y="91770"/>
                </a:cubicBezTo>
                <a:close/>
                <a:moveTo>
                  <a:pt x="205517" y="124328"/>
                </a:moveTo>
                <a:lnTo>
                  <a:pt x="190181" y="124328"/>
                </a:lnTo>
                <a:lnTo>
                  <a:pt x="170373" y="104538"/>
                </a:lnTo>
                <a:lnTo>
                  <a:pt x="204878" y="104538"/>
                </a:lnTo>
                <a:lnTo>
                  <a:pt x="205517" y="124328"/>
                </a:lnTo>
                <a:lnTo>
                  <a:pt x="205517" y="124328"/>
                </a:lnTo>
                <a:close/>
                <a:moveTo>
                  <a:pt x="133950" y="124328"/>
                </a:moveTo>
                <a:lnTo>
                  <a:pt x="114141" y="104538"/>
                </a:lnTo>
                <a:lnTo>
                  <a:pt x="152481" y="104538"/>
                </a:lnTo>
                <a:lnTo>
                  <a:pt x="172290" y="124328"/>
                </a:lnTo>
                <a:lnTo>
                  <a:pt x="133950" y="124328"/>
                </a:lnTo>
                <a:close/>
                <a:moveTo>
                  <a:pt x="77080" y="124328"/>
                </a:moveTo>
                <a:lnTo>
                  <a:pt x="57271" y="104538"/>
                </a:lnTo>
                <a:lnTo>
                  <a:pt x="95610" y="104538"/>
                </a:lnTo>
                <a:lnTo>
                  <a:pt x="115419" y="124328"/>
                </a:lnTo>
                <a:lnTo>
                  <a:pt x="77080" y="124328"/>
                </a:lnTo>
                <a:close/>
                <a:moveTo>
                  <a:pt x="24043" y="104538"/>
                </a:moveTo>
                <a:lnTo>
                  <a:pt x="39379" y="104538"/>
                </a:lnTo>
                <a:lnTo>
                  <a:pt x="59188" y="124328"/>
                </a:lnTo>
                <a:lnTo>
                  <a:pt x="24682" y="124328"/>
                </a:lnTo>
                <a:lnTo>
                  <a:pt x="24043" y="104538"/>
                </a:lnTo>
                <a:lnTo>
                  <a:pt x="24043" y="104538"/>
                </a:lnTo>
                <a:close/>
                <a:moveTo>
                  <a:pt x="83470" y="48359"/>
                </a:moveTo>
                <a:lnTo>
                  <a:pt x="108390" y="60488"/>
                </a:lnTo>
                <a:lnTo>
                  <a:pt x="71968" y="73256"/>
                </a:lnTo>
                <a:lnTo>
                  <a:pt x="47047" y="61127"/>
                </a:lnTo>
                <a:lnTo>
                  <a:pt x="83470" y="48359"/>
                </a:lnTo>
                <a:close/>
                <a:moveTo>
                  <a:pt x="137145" y="30483"/>
                </a:moveTo>
                <a:lnTo>
                  <a:pt x="162066" y="42613"/>
                </a:lnTo>
                <a:lnTo>
                  <a:pt x="125643" y="55381"/>
                </a:lnTo>
                <a:lnTo>
                  <a:pt x="100722" y="43251"/>
                </a:lnTo>
                <a:lnTo>
                  <a:pt x="137145" y="30483"/>
                </a:lnTo>
                <a:close/>
                <a:moveTo>
                  <a:pt x="188264" y="33037"/>
                </a:moveTo>
                <a:lnTo>
                  <a:pt x="178680" y="36229"/>
                </a:lnTo>
                <a:lnTo>
                  <a:pt x="153759" y="24099"/>
                </a:lnTo>
                <a:lnTo>
                  <a:pt x="181875" y="14524"/>
                </a:lnTo>
                <a:lnTo>
                  <a:pt x="188264" y="33037"/>
                </a:lnTo>
                <a:close/>
                <a:moveTo>
                  <a:pt x="29794" y="66872"/>
                </a:moveTo>
                <a:lnTo>
                  <a:pt x="54715" y="79002"/>
                </a:lnTo>
                <a:lnTo>
                  <a:pt x="22126" y="90493"/>
                </a:lnTo>
                <a:lnTo>
                  <a:pt x="15736" y="71979"/>
                </a:lnTo>
                <a:lnTo>
                  <a:pt x="29794" y="66872"/>
                </a:lnTo>
                <a:close/>
                <a:moveTo>
                  <a:pt x="24043" y="205405"/>
                </a:moveTo>
                <a:lnTo>
                  <a:pt x="24043" y="137096"/>
                </a:lnTo>
                <a:lnTo>
                  <a:pt x="205517" y="137096"/>
                </a:lnTo>
                <a:lnTo>
                  <a:pt x="205517" y="205405"/>
                </a:lnTo>
                <a:lnTo>
                  <a:pt x="24043" y="2054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6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44A3565F-6468-45A9-AB47-59E3630DDFC6}"/>
              </a:ext>
            </a:extLst>
          </p:cNvPr>
          <p:cNvGrpSpPr/>
          <p:nvPr/>
        </p:nvGrpSpPr>
        <p:grpSpPr>
          <a:xfrm>
            <a:off x="509794" y="4806180"/>
            <a:ext cx="566879" cy="414865"/>
            <a:chOff x="3683798" y="1021599"/>
            <a:chExt cx="210229" cy="153854"/>
          </a:xfrm>
          <a:solidFill>
            <a:schemeClr val="accent6">
              <a:lumMod val="50000"/>
            </a:schemeClr>
          </a:solidFill>
        </p:grpSpPr>
        <p:sp>
          <p:nvSpPr>
            <p:cNvPr id="17" name="Graphic 4">
              <a:extLst>
                <a:ext uri="{FF2B5EF4-FFF2-40B4-BE49-F238E27FC236}">
                  <a16:creationId xmlns:a16="http://schemas.microsoft.com/office/drawing/2014/main" id="{7B593CBE-6275-444F-89C1-66B913CD1A7D}"/>
                </a:ext>
              </a:extLst>
            </p:cNvPr>
            <p:cNvSpPr/>
            <p:nvPr/>
          </p:nvSpPr>
          <p:spPr>
            <a:xfrm>
              <a:off x="3683798" y="1021599"/>
              <a:ext cx="210229" cy="153854"/>
            </a:xfrm>
            <a:custGeom>
              <a:avLst/>
              <a:gdLst>
                <a:gd name="connsiteX0" fmla="*/ 203839 w 210229"/>
                <a:gd name="connsiteY0" fmla="*/ 141086 h 153854"/>
                <a:gd name="connsiteX1" fmla="*/ 12780 w 210229"/>
                <a:gd name="connsiteY1" fmla="*/ 141086 h 153854"/>
                <a:gd name="connsiteX2" fmla="*/ 12780 w 210229"/>
                <a:gd name="connsiteY2" fmla="*/ 6384 h 153854"/>
                <a:gd name="connsiteX3" fmla="*/ 6390 w 210229"/>
                <a:gd name="connsiteY3" fmla="*/ 0 h 153854"/>
                <a:gd name="connsiteX4" fmla="*/ 0 w 210229"/>
                <a:gd name="connsiteY4" fmla="*/ 6384 h 153854"/>
                <a:gd name="connsiteX5" fmla="*/ 0 w 210229"/>
                <a:gd name="connsiteY5" fmla="*/ 147470 h 153854"/>
                <a:gd name="connsiteX6" fmla="*/ 6390 w 210229"/>
                <a:gd name="connsiteY6" fmla="*/ 153854 h 153854"/>
                <a:gd name="connsiteX7" fmla="*/ 203839 w 210229"/>
                <a:gd name="connsiteY7" fmla="*/ 153854 h 153854"/>
                <a:gd name="connsiteX8" fmla="*/ 210229 w 210229"/>
                <a:gd name="connsiteY8" fmla="*/ 147470 h 153854"/>
                <a:gd name="connsiteX9" fmla="*/ 203839 w 210229"/>
                <a:gd name="connsiteY9" fmla="*/ 141086 h 15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229" h="153854">
                  <a:moveTo>
                    <a:pt x="203839" y="141086"/>
                  </a:moveTo>
                  <a:lnTo>
                    <a:pt x="12780" y="141086"/>
                  </a:ln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47470"/>
                  </a:lnTo>
                  <a:cubicBezTo>
                    <a:pt x="0" y="151300"/>
                    <a:pt x="2556" y="153854"/>
                    <a:pt x="6390" y="153854"/>
                  </a:cubicBezTo>
                  <a:lnTo>
                    <a:pt x="203839" y="153854"/>
                  </a:lnTo>
                  <a:cubicBezTo>
                    <a:pt x="207673" y="153854"/>
                    <a:pt x="210229" y="151300"/>
                    <a:pt x="210229" y="147470"/>
                  </a:cubicBezTo>
                  <a:cubicBezTo>
                    <a:pt x="210229" y="143640"/>
                    <a:pt x="207034" y="141086"/>
                    <a:pt x="203839" y="141086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4">
              <a:extLst>
                <a:ext uri="{FF2B5EF4-FFF2-40B4-BE49-F238E27FC236}">
                  <a16:creationId xmlns:a16="http://schemas.microsoft.com/office/drawing/2014/main" id="{C817DA60-80E1-4567-A3AD-4BCDCE4A0C4C}"/>
                </a:ext>
              </a:extLst>
            </p:cNvPr>
            <p:cNvSpPr/>
            <p:nvPr/>
          </p:nvSpPr>
          <p:spPr>
            <a:xfrm>
              <a:off x="3712553" y="1036282"/>
              <a:ext cx="181474" cy="97036"/>
            </a:xfrm>
            <a:custGeom>
              <a:avLst/>
              <a:gdLst>
                <a:gd name="connsiteX0" fmla="*/ 170611 w 181474"/>
                <a:gd name="connsiteY0" fmla="*/ 1915 h 97036"/>
                <a:gd name="connsiteX1" fmla="*/ 97766 w 181474"/>
                <a:gd name="connsiteY1" fmla="*/ 74693 h 97036"/>
                <a:gd name="connsiteX2" fmla="*/ 60065 w 181474"/>
                <a:gd name="connsiteY2" fmla="*/ 37027 h 97036"/>
                <a:gd name="connsiteX3" fmla="*/ 51119 w 181474"/>
                <a:gd name="connsiteY3" fmla="*/ 37027 h 97036"/>
                <a:gd name="connsiteX4" fmla="*/ 1917 w 181474"/>
                <a:gd name="connsiteY4" fmla="*/ 86184 h 97036"/>
                <a:gd name="connsiteX5" fmla="*/ 1917 w 181474"/>
                <a:gd name="connsiteY5" fmla="*/ 95121 h 97036"/>
                <a:gd name="connsiteX6" fmla="*/ 6390 w 181474"/>
                <a:gd name="connsiteY6" fmla="*/ 97036 h 97036"/>
                <a:gd name="connsiteX7" fmla="*/ 10863 w 181474"/>
                <a:gd name="connsiteY7" fmla="*/ 95121 h 97036"/>
                <a:gd name="connsiteX8" fmla="*/ 55592 w 181474"/>
                <a:gd name="connsiteY8" fmla="*/ 50433 h 97036"/>
                <a:gd name="connsiteX9" fmla="*/ 93293 w 181474"/>
                <a:gd name="connsiteY9" fmla="*/ 88099 h 97036"/>
                <a:gd name="connsiteX10" fmla="*/ 102239 w 181474"/>
                <a:gd name="connsiteY10" fmla="*/ 88099 h 97036"/>
                <a:gd name="connsiteX11" fmla="*/ 179557 w 181474"/>
                <a:gd name="connsiteY11" fmla="*/ 10853 h 97036"/>
                <a:gd name="connsiteX12" fmla="*/ 179557 w 181474"/>
                <a:gd name="connsiteY12" fmla="*/ 1915 h 97036"/>
                <a:gd name="connsiteX13" fmla="*/ 170611 w 181474"/>
                <a:gd name="connsiteY13" fmla="*/ 1915 h 9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474" h="97036">
                  <a:moveTo>
                    <a:pt x="170611" y="1915"/>
                  </a:moveTo>
                  <a:lnTo>
                    <a:pt x="97766" y="74693"/>
                  </a:lnTo>
                  <a:lnTo>
                    <a:pt x="60065" y="37027"/>
                  </a:lnTo>
                  <a:cubicBezTo>
                    <a:pt x="57509" y="34474"/>
                    <a:pt x="53676" y="34474"/>
                    <a:pt x="51119" y="37027"/>
                  </a:cubicBezTo>
                  <a:lnTo>
                    <a:pt x="1917" y="86184"/>
                  </a:lnTo>
                  <a:cubicBezTo>
                    <a:pt x="-639" y="88737"/>
                    <a:pt x="-639" y="92568"/>
                    <a:pt x="1917" y="95121"/>
                  </a:cubicBezTo>
                  <a:cubicBezTo>
                    <a:pt x="3195" y="96398"/>
                    <a:pt x="5112" y="97036"/>
                    <a:pt x="6390" y="97036"/>
                  </a:cubicBezTo>
                  <a:cubicBezTo>
                    <a:pt x="7668" y="97036"/>
                    <a:pt x="9585" y="96398"/>
                    <a:pt x="10863" y="95121"/>
                  </a:cubicBezTo>
                  <a:lnTo>
                    <a:pt x="55592" y="50433"/>
                  </a:lnTo>
                  <a:lnTo>
                    <a:pt x="93293" y="88099"/>
                  </a:lnTo>
                  <a:cubicBezTo>
                    <a:pt x="95849" y="90652"/>
                    <a:pt x="99683" y="90652"/>
                    <a:pt x="102239" y="88099"/>
                  </a:cubicBezTo>
                  <a:lnTo>
                    <a:pt x="179557" y="10853"/>
                  </a:lnTo>
                  <a:cubicBezTo>
                    <a:pt x="182113" y="8299"/>
                    <a:pt x="182113" y="4469"/>
                    <a:pt x="179557" y="1915"/>
                  </a:cubicBezTo>
                  <a:cubicBezTo>
                    <a:pt x="177001" y="-638"/>
                    <a:pt x="173167" y="-638"/>
                    <a:pt x="170611" y="191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B63E60A-C629-460E-A05F-2A437D64E2AD}"/>
              </a:ext>
            </a:extLst>
          </p:cNvPr>
          <p:cNvSpPr txBox="1"/>
          <p:nvPr/>
        </p:nvSpPr>
        <p:spPr>
          <a:xfrm>
            <a:off x="1339544" y="1656646"/>
            <a:ext cx="1077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Company-original video content is on the rise, viewers are engaging more and more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04AA1-6426-4F52-AFF3-8BFA495E9868}"/>
              </a:ext>
            </a:extLst>
          </p:cNvPr>
          <p:cNvSpPr txBox="1"/>
          <p:nvPr/>
        </p:nvSpPr>
        <p:spPr>
          <a:xfrm>
            <a:off x="1339545" y="3134505"/>
            <a:ext cx="106028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To position wisely, Computing Vision should create original content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23082-648C-4784-AB7C-918956F713C4}"/>
              </a:ext>
            </a:extLst>
          </p:cNvPr>
          <p:cNvSpPr txBox="1"/>
          <p:nvPr/>
        </p:nvSpPr>
        <p:spPr>
          <a:xfrm>
            <a:off x="1339544" y="4612364"/>
            <a:ext cx="1060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Analyze movies to gain insights into success factors in efforts to take a calculated approach towards allocating content creation budget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28EFCD-5A6E-46C2-95ED-240D253A1305}"/>
              </a:ext>
            </a:extLst>
          </p:cNvPr>
          <p:cNvCxnSpPr>
            <a:cxnSpLocks/>
          </p:cNvCxnSpPr>
          <p:nvPr/>
        </p:nvCxnSpPr>
        <p:spPr>
          <a:xfrm>
            <a:off x="497685" y="1598685"/>
            <a:ext cx="1119573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B58ABB-8CBF-4786-9427-6408598EEA3A}"/>
              </a:ext>
            </a:extLst>
          </p:cNvPr>
          <p:cNvCxnSpPr>
            <a:cxnSpLocks/>
          </p:cNvCxnSpPr>
          <p:nvPr/>
        </p:nvCxnSpPr>
        <p:spPr>
          <a:xfrm flipV="1">
            <a:off x="497685" y="3033946"/>
            <a:ext cx="11268402" cy="190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721DEB-90FF-4673-83A4-BF7B119AC0EE}"/>
              </a:ext>
            </a:extLst>
          </p:cNvPr>
          <p:cNvCxnSpPr>
            <a:cxnSpLocks/>
          </p:cNvCxnSpPr>
          <p:nvPr/>
        </p:nvCxnSpPr>
        <p:spPr>
          <a:xfrm>
            <a:off x="497685" y="4607317"/>
            <a:ext cx="11268402" cy="50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5BB7C7-D553-460C-96F9-A92EEA9F7E69}"/>
              </a:ext>
            </a:extLst>
          </p:cNvPr>
          <p:cNvSpPr txBox="1"/>
          <p:nvPr/>
        </p:nvSpPr>
        <p:spPr>
          <a:xfrm>
            <a:off x="5130948" y="1161451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MARKET TREND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C8A3D-8B8E-407F-9CC2-A73CBA9A38F0}"/>
              </a:ext>
            </a:extLst>
          </p:cNvPr>
          <p:cNvSpPr txBox="1"/>
          <p:nvPr/>
        </p:nvSpPr>
        <p:spPr>
          <a:xfrm>
            <a:off x="4564094" y="2581830"/>
            <a:ext cx="335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BUSINESS OPPORTUNITY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6575B-F670-40F1-9D95-A8171B1AE458}"/>
              </a:ext>
            </a:extLst>
          </p:cNvPr>
          <p:cNvSpPr txBox="1"/>
          <p:nvPr/>
        </p:nvSpPr>
        <p:spPr>
          <a:xfrm>
            <a:off x="4560632" y="4145652"/>
            <a:ext cx="336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STRATEGICAL APPROACH</a:t>
            </a:r>
          </a:p>
        </p:txBody>
      </p:sp>
    </p:spTree>
    <p:extLst>
      <p:ext uri="{BB962C8B-B14F-4D97-AF65-F5344CB8AC3E}">
        <p14:creationId xmlns:p14="http://schemas.microsoft.com/office/powerpoint/2010/main" val="29023427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 of data sources, and information gained from each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Data Understanding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97760-6D5D-4B40-856E-DDB560AA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772653-7975-4D66-BD17-445E12469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03" y="1135846"/>
            <a:ext cx="1538502" cy="371527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867832-1E3F-4D72-92DC-33B1B75B1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46" y="1162303"/>
            <a:ext cx="1404515" cy="27867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9B7A0BF-B0C9-402E-ACF4-17C97F271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32" y="1100772"/>
            <a:ext cx="1408828" cy="40173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E36D039-61CB-4A86-A161-8B3EF4BD6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02" y="1019972"/>
            <a:ext cx="783772" cy="5633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59976-560A-44AB-8A23-01F5C277ED6D}"/>
              </a:ext>
            </a:extLst>
          </p:cNvPr>
          <p:cNvCxnSpPr>
            <a:cxnSpLocks/>
          </p:cNvCxnSpPr>
          <p:nvPr/>
        </p:nvCxnSpPr>
        <p:spPr>
          <a:xfrm>
            <a:off x="4934412" y="1077560"/>
            <a:ext cx="0" cy="455486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DF0F10-8DA2-4D53-8937-41421A8A8783}"/>
              </a:ext>
            </a:extLst>
          </p:cNvPr>
          <p:cNvCxnSpPr>
            <a:cxnSpLocks/>
          </p:cNvCxnSpPr>
          <p:nvPr/>
        </p:nvCxnSpPr>
        <p:spPr>
          <a:xfrm>
            <a:off x="7300696" y="1060877"/>
            <a:ext cx="0" cy="457155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D6256A-D06F-4E50-81C6-522D0CB160AD}"/>
              </a:ext>
            </a:extLst>
          </p:cNvPr>
          <p:cNvCxnSpPr>
            <a:cxnSpLocks/>
          </p:cNvCxnSpPr>
          <p:nvPr/>
        </p:nvCxnSpPr>
        <p:spPr>
          <a:xfrm>
            <a:off x="9689587" y="1055918"/>
            <a:ext cx="0" cy="36034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044E08-D6C7-44AE-9F6C-A4480898A83F}"/>
              </a:ext>
            </a:extLst>
          </p:cNvPr>
          <p:cNvSpPr txBox="1"/>
          <p:nvPr/>
        </p:nvSpPr>
        <p:spPr>
          <a:xfrm>
            <a:off x="2025232" y="1751610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Data Sets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1D9CB3-59D6-4B13-9E8E-1817F7048696}"/>
              </a:ext>
            </a:extLst>
          </p:cNvPr>
          <p:cNvSpPr txBox="1"/>
          <p:nvPr/>
        </p:nvSpPr>
        <p:spPr>
          <a:xfrm>
            <a:off x="5529228" y="173968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EB870-4DB2-448A-B949-90F23DF4C1F6}"/>
              </a:ext>
            </a:extLst>
          </p:cNvPr>
          <p:cNvSpPr txBox="1"/>
          <p:nvPr/>
        </p:nvSpPr>
        <p:spPr>
          <a:xfrm>
            <a:off x="7924986" y="1747421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CFE61-3E34-44DD-B098-B46FD0FDEA13}"/>
              </a:ext>
            </a:extLst>
          </p:cNvPr>
          <p:cNvSpPr txBox="1"/>
          <p:nvPr/>
        </p:nvSpPr>
        <p:spPr>
          <a:xfrm>
            <a:off x="10383247" y="1744765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3353CD-6FE0-4C1A-91EC-356A6037B4A0}"/>
              </a:ext>
            </a:extLst>
          </p:cNvPr>
          <p:cNvCxnSpPr>
            <a:cxnSpLocks/>
          </p:cNvCxnSpPr>
          <p:nvPr/>
        </p:nvCxnSpPr>
        <p:spPr>
          <a:xfrm>
            <a:off x="241441" y="1703498"/>
            <a:ext cx="11750424" cy="124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0F02CB-147C-4AE4-B11C-963A06DDB36B}"/>
              </a:ext>
            </a:extLst>
          </p:cNvPr>
          <p:cNvCxnSpPr>
            <a:cxnSpLocks/>
          </p:cNvCxnSpPr>
          <p:nvPr/>
        </p:nvCxnSpPr>
        <p:spPr>
          <a:xfrm>
            <a:off x="241441" y="2180537"/>
            <a:ext cx="1175042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F6F0513F-1CFB-4CA6-B90A-05B99B6FB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66506"/>
              </p:ext>
            </p:extLst>
          </p:nvPr>
        </p:nvGraphicFramePr>
        <p:xfrm>
          <a:off x="4966895" y="2279512"/>
          <a:ext cx="2299650" cy="33529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757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08893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43341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Financial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1547903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Production Budget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Domestic Gross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Worldwide Gross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121768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Domestic Gross &amp; Worldwide Gross are a sum of only box office income.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Added column: “Profit”, to find difference between Worldwide Gross &amp; Product Budget.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/>
                        <a:t>Domestic Gross and Worldwide Gross are a sum of only box office income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/>
                        <a:t>Added column, “Profit”, to find difference between Worldwide Gross and Product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29E873D-D71C-45CE-809A-3E12A4698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47026"/>
              </p:ext>
            </p:extLst>
          </p:nvPr>
        </p:nvGraphicFramePr>
        <p:xfrm>
          <a:off x="7329622" y="2279512"/>
          <a:ext cx="2329008" cy="1447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4682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24326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Characteristics &amp; Ratings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Vote 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Original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B4B97FE-48B0-49B8-B939-FD80A56F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92386"/>
              </p:ext>
            </p:extLst>
          </p:nvPr>
        </p:nvGraphicFramePr>
        <p:xfrm>
          <a:off x="9721708" y="2279512"/>
          <a:ext cx="2375668" cy="24086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6813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48855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125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Financial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1195110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Studio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Domestic Gross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Foreign Gross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900930">
                <a:tc gridSpan="2">
                  <a:txBody>
                    <a:bodyPr/>
                    <a:lstStyle/>
                    <a:p>
                      <a:pPr marL="171450" marR="0" lvl="0" indent="-1714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Domestic Gross &amp; Foreign Gross are a sum of only box office income.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/>
                        <a:t>Domestic Gross and Foreign Gross are a sum of only box office income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1856"/>
                  </a:ext>
                </a:extLst>
              </a:tr>
            </a:tbl>
          </a:graphicData>
        </a:graphic>
      </p:graphicFrame>
      <p:graphicFrame>
        <p:nvGraphicFramePr>
          <p:cNvPr id="47" name="Table 44">
            <a:extLst>
              <a:ext uri="{FF2B5EF4-FFF2-40B4-BE49-F238E27FC236}">
                <a16:creationId xmlns:a16="http://schemas.microsoft.com/office/drawing/2014/main" id="{640B7F22-D29D-4553-9AF3-0200E72DE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084652"/>
              </p:ext>
            </p:extLst>
          </p:nvPr>
        </p:nvGraphicFramePr>
        <p:xfrm>
          <a:off x="199688" y="2289951"/>
          <a:ext cx="2299650" cy="21394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757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08893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688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Attributes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811525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Genre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Director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Writer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959075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Limited number of box office observations.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/>
                        <a:t>Limited number of box office observations, primary purpose of data is not financial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graphicFrame>
        <p:nvGraphicFramePr>
          <p:cNvPr id="48" name="Table 44">
            <a:extLst>
              <a:ext uri="{FF2B5EF4-FFF2-40B4-BE49-F238E27FC236}">
                <a16:creationId xmlns:a16="http://schemas.microsoft.com/office/drawing/2014/main" id="{057ED120-A19A-4953-9243-C87C7C20D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896599"/>
              </p:ext>
            </p:extLst>
          </p:nvPr>
        </p:nvGraphicFramePr>
        <p:xfrm>
          <a:off x="2543907" y="2286000"/>
          <a:ext cx="2352409" cy="21097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6630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385779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5366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Review / Rating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462670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Fresh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111041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Utilized Fresh/Rotten score to standardize review analysis.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Both tables were joined to analyze reviews based on movie attributes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Added column to return 1 if review is fresh (good), and 0 if rotten (bad)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3BA4A9-8C42-C675-445E-D2E834FF7787}"/>
              </a:ext>
            </a:extLst>
          </p:cNvPr>
          <p:cNvSpPr txBox="1"/>
          <p:nvPr/>
        </p:nvSpPr>
        <p:spPr>
          <a:xfrm>
            <a:off x="328407" y="4512261"/>
            <a:ext cx="46325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Both tables were joined to analyze reviews based on movie attributes​.</a:t>
            </a:r>
          </a:p>
        </p:txBody>
      </p:sp>
    </p:spTree>
    <p:extLst>
      <p:ext uri="{BB962C8B-B14F-4D97-AF65-F5344CB8AC3E}">
        <p14:creationId xmlns:p14="http://schemas.microsoft.com/office/powerpoint/2010/main" val="2384790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Open Sans Light"/>
                <a:ea typeface="Open Sans Light"/>
                <a:cs typeface="Open Sans Light"/>
              </a:rPr>
              <a:t>Analysis of Original Language </a:t>
            </a:r>
            <a:endParaRPr lang="en-US" sz="1600"/>
          </a:p>
          <a:p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Worldwide Gross vs. Original Language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2C59C-E288-AEAB-C619-FAED23A32503}"/>
              </a:ext>
            </a:extLst>
          </p:cNvPr>
          <p:cNvCxnSpPr>
            <a:cxnSpLocks/>
          </p:cNvCxnSpPr>
          <p:nvPr/>
        </p:nvCxnSpPr>
        <p:spPr>
          <a:xfrm>
            <a:off x="6868341" y="957215"/>
            <a:ext cx="0" cy="5063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37CE8B-4353-CB63-36BE-D9A621453054}"/>
              </a:ext>
            </a:extLst>
          </p:cNvPr>
          <p:cNvSpPr txBox="1">
            <a:spLocks/>
          </p:cNvSpPr>
          <p:nvPr/>
        </p:nvSpPr>
        <p:spPr>
          <a:xfrm>
            <a:off x="7097154" y="1551498"/>
            <a:ext cx="4740441" cy="4106298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7878"/>
              </a:buClr>
              <a:defRPr/>
            </a:pPr>
            <a:endParaRPr lang="en-US" sz="1200" spc="0">
              <a:latin typeface="Open Sans"/>
              <a:ea typeface="Open Sans"/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Our Analysis found that the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 Thai </a:t>
            </a:r>
            <a:r>
              <a:rPr lang="en-US" sz="1400" spc="0">
                <a:latin typeface="Open Sans"/>
                <a:ea typeface="Open Sans"/>
                <a:cs typeface="Open Sans"/>
              </a:rPr>
              <a:t>had the highest Worldwide gross while English had the 5th highest.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Second highest language was Japanese.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Top 5</a:t>
            </a: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languages are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Thai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Japanese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Telugu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Georgian</a:t>
            </a: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English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5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8EF2628-FAFE-D4EA-852A-2D1EBFF35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84" y="1214497"/>
            <a:ext cx="6085304" cy="42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49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6B6EF-3AB2-0145-A3FE-3FE01E0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8" y="330981"/>
            <a:ext cx="11590748" cy="3843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3600" b="1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The Impact of Budget with Domestic &amp; Worldwide Gross</a:t>
            </a:r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2441DD-603B-CAB5-F706-8438E3131C31}"/>
              </a:ext>
            </a:extLst>
          </p:cNvPr>
          <p:cNvSpPr txBox="1">
            <a:spLocks/>
          </p:cNvSpPr>
          <p:nvPr/>
        </p:nvSpPr>
        <p:spPr>
          <a:xfrm>
            <a:off x="233033" y="657194"/>
            <a:ext cx="11390734" cy="4540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accent6"/>
                </a:solidFill>
                <a:latin typeface="Open Sans Semibold"/>
                <a:ea typeface="Open Sans Light"/>
                <a:cs typeface="Open Sans Light"/>
              </a:rPr>
              <a:t>The positive correlation of production budget compared to gross revenue streams.</a:t>
            </a:r>
            <a:endParaRPr lang="en-US" sz="1100" b="1">
              <a:solidFill>
                <a:schemeClr val="accent6"/>
              </a:solidFill>
              <a:latin typeface="Open Sans Semibold"/>
              <a:ea typeface="Open Sans Semibold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2856-C904-B91A-72A0-13B95C067F9B}"/>
              </a:ext>
            </a:extLst>
          </p:cNvPr>
          <p:cNvSpPr txBox="1"/>
          <p:nvPr/>
        </p:nvSpPr>
        <p:spPr>
          <a:xfrm>
            <a:off x="4016828" y="5512525"/>
            <a:ext cx="475052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 panose="020F0502020204030204"/>
              </a:rPr>
              <a:t>Positive correlation on both aspects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 panose="020F0502020204030204"/>
              </a:rPr>
              <a:t>Worldwide market does bring in more revenue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CB0D5E7-AF12-B89A-70FC-92C01286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53" y="2534605"/>
            <a:ext cx="7139354" cy="3992729"/>
          </a:xfrm>
          <a:prstGeom prst="rect">
            <a:avLst/>
          </a:prstGeom>
        </p:spPr>
      </p:pic>
      <p:pic>
        <p:nvPicPr>
          <p:cNvPr id="5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30E446E-8621-D45E-7036-51419AE4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1" y="951802"/>
            <a:ext cx="7022123" cy="39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91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Open Sans Light"/>
                <a:ea typeface="Open Sans Light"/>
                <a:cs typeface="Open Sans Light"/>
              </a:rPr>
              <a:t>Analysis of Genre and Foreign Revenue</a:t>
            </a:r>
            <a:endParaRPr lang="en-US" sz="1600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Genre V Foreign Revenue</a:t>
            </a:r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01CFBC6-59D3-2533-F36E-D43319204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57" y="1080561"/>
            <a:ext cx="6048862" cy="49320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2C59C-E288-AEAB-C619-FAED23A32503}"/>
              </a:ext>
            </a:extLst>
          </p:cNvPr>
          <p:cNvCxnSpPr>
            <a:cxnSpLocks/>
          </p:cNvCxnSpPr>
          <p:nvPr/>
        </p:nvCxnSpPr>
        <p:spPr>
          <a:xfrm>
            <a:off x="6868341" y="957215"/>
            <a:ext cx="0" cy="5063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37CE8B-4353-CB63-36BE-D9A621453054}"/>
              </a:ext>
            </a:extLst>
          </p:cNvPr>
          <p:cNvSpPr txBox="1">
            <a:spLocks/>
          </p:cNvSpPr>
          <p:nvPr/>
        </p:nvSpPr>
        <p:spPr>
          <a:xfrm>
            <a:off x="7204101" y="242768"/>
            <a:ext cx="4740441" cy="2408509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7878"/>
              </a:buClr>
              <a:defRPr/>
            </a:pPr>
            <a:endParaRPr lang="en-US" sz="1200" spc="0">
              <a:latin typeface="Open Sans"/>
              <a:ea typeface="Open Sans"/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Our Analysis found that the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 Adventure </a:t>
            </a:r>
            <a:r>
              <a:rPr lang="en-US" sz="1400" spc="0">
                <a:latin typeface="Open Sans"/>
                <a:ea typeface="Open Sans"/>
                <a:cs typeface="Open Sans"/>
              </a:rPr>
              <a:t>Genre had the highest Revenue in both foreign revenue and domestic Revenue, while the Documentary Genre had the lowest revenue. 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Business recommendation is to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 invest in the top 3 genres</a:t>
            </a:r>
            <a:r>
              <a:rPr lang="en-US" sz="1400" spc="0">
                <a:latin typeface="Open Sans"/>
                <a:ea typeface="Open Sans"/>
                <a:cs typeface="Open Sans"/>
              </a:rPr>
              <a:t> for maximum returns (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Adventure, Animation, Science Fiction</a:t>
            </a:r>
            <a:r>
              <a:rPr lang="en-US" sz="1400" spc="0">
                <a:latin typeface="Open Sans"/>
                <a:ea typeface="Open Sans"/>
                <a:cs typeface="Open Sans"/>
              </a:rPr>
              <a:t>)</a:t>
            </a:r>
            <a:endParaRPr lang="en-US" sz="1400">
              <a:latin typeface="Open Sans"/>
              <a:ea typeface="Open Sans"/>
            </a:endParaRPr>
          </a:p>
          <a:p>
            <a:pPr marL="137160" marR="0" lvl="0" indent="-137160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5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78865F5-8196-0CD2-F043-80FE7D121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0" y="2367622"/>
            <a:ext cx="4625788" cy="3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41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55E56-5BE6-F648-8AE0-6DD80EBB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>
                <a:latin typeface="+mj-lt"/>
                <a:ea typeface="+mj-ea"/>
                <a:cs typeface="+mj-cs"/>
              </a:rPr>
              <a:t>Genre against Popularity Analysis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9472-2A38-104C-A777-2E3224021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  <a:cs typeface="Calibri"/>
              </a:rPr>
              <a:t>Top 5 most produced genres: Drama, Comedy, Documentary, Horror, Thriller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  <a:cs typeface="Calibri"/>
              </a:rPr>
              <a:t>Adventure tends to rate decently and not very produced (market space)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CC875-6879-42A0-8145-DB75B82F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88932E0-68D4-C840-DEB4-AA0681CF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72" y="2372973"/>
            <a:ext cx="4946073" cy="4384199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0D6EBC4-8E73-9F56-0F61-B69FE9D4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09" y="2288550"/>
            <a:ext cx="4793672" cy="446991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C635DD2-D46F-554B-6CFC-E7194B18737D}"/>
              </a:ext>
            </a:extLst>
          </p:cNvPr>
          <p:cNvSpPr txBox="1">
            <a:spLocks/>
          </p:cNvSpPr>
          <p:nvPr/>
        </p:nvSpPr>
        <p:spPr bwMode="gray">
          <a:xfrm>
            <a:off x="306530" y="3028633"/>
            <a:ext cx="1129784" cy="796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Extracted from Box Office and Rotten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>
              <a:solidFill>
                <a:srgbClr val="000000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63632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Office PowerPoint</Application>
  <PresentationFormat>Widescreen</PresentationFormat>
  <Paragraphs>202</Paragraphs>
  <Slides>16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Chronicle Display Black</vt:lpstr>
      <vt:lpstr>Open Sans</vt:lpstr>
      <vt:lpstr>Open Sans Light</vt:lpstr>
      <vt:lpstr>Open Sans Semibold</vt:lpstr>
      <vt:lpstr>Wingdings 2</vt:lpstr>
      <vt:lpstr>Office Theme</vt:lpstr>
      <vt:lpstr>think-cell Slide</vt:lpstr>
      <vt:lpstr>By: Git Dat Money (Group 1A) Paniz Herrera, Jahnavi Brahmbhatt, Brandon Meyer, Aidan Surowiec, Ignacio Velazquez</vt:lpstr>
      <vt:lpstr>Group 1A</vt:lpstr>
      <vt:lpstr>Agenda</vt:lpstr>
      <vt:lpstr>Business Understanding</vt:lpstr>
      <vt:lpstr>Data Understanding</vt:lpstr>
      <vt:lpstr>Worldwide Gross vs. Original Language</vt:lpstr>
      <vt:lpstr>The Impact of Budget with Domestic &amp; Worldwide Gross</vt:lpstr>
      <vt:lpstr>Genre V Foreign Revenue</vt:lpstr>
      <vt:lpstr>Genre against Popularity Analysis</vt:lpstr>
      <vt:lpstr>Vote average Analysis</vt:lpstr>
      <vt:lpstr>Director &amp; Writer Analysis</vt:lpstr>
      <vt:lpstr>Hypothesis Testing</vt:lpstr>
      <vt:lpstr>Recommendations for Computing Vision</vt:lpstr>
      <vt:lpstr>Going Forward (Next Steps)</vt:lpstr>
      <vt:lpstr>Going Forward (Next Steps)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By: Git Dat Money (Group 1A) Paniz Herrera, Jahnavi Brahmbhatt, Brandon Meyer, Aidan Surowiec, Ignacio Velazquez</dc:title>
  <dc:creator>Herrera, Paniz</dc:creator>
  <cp:lastModifiedBy>Cancino Meyer, Brandon Urian</cp:lastModifiedBy>
  <cp:revision>4</cp:revision>
  <dcterms:created xsi:type="dcterms:W3CDTF">2023-03-02T16:19:55Z</dcterms:created>
  <dcterms:modified xsi:type="dcterms:W3CDTF">2023-03-03T02:44:07Z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2023-03-02T16:19:56Z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4e1d4a7d-076b-4af2-a181-690f52f1b3a8</vt:lpwstr>
  </property>
  <property fmtid="{D5CDD505-2E9C-101B-9397-08002B2CF9AE}" pid="8" name="MSIP_Label_ea60d57e-af5b-4752-ac57-3e4f28ca11dc_ContentBits">
    <vt:lpwstr>0</vt:lpwstr>
  </property>
</Properties>
</file>